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317" r:id="rId3"/>
    <p:sldId id="275" r:id="rId4"/>
    <p:sldId id="320" r:id="rId5"/>
    <p:sldId id="314" r:id="rId6"/>
    <p:sldId id="315" r:id="rId7"/>
    <p:sldId id="379" r:id="rId8"/>
    <p:sldId id="321" r:id="rId9"/>
    <p:sldId id="264" r:id="rId10"/>
    <p:sldId id="265" r:id="rId11"/>
    <p:sldId id="318" r:id="rId12"/>
    <p:sldId id="319" r:id="rId13"/>
    <p:sldId id="274" r:id="rId14"/>
  </p:sldIdLst>
  <p:sldSz cx="9144000" cy="6858000" type="screen4x3"/>
  <p:notesSz cx="7004050" cy="92868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23FB6D-2E6F-4558-AC23-78006406C649}" v="31" dt="2018-06-02T21:09:21.6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4" d="100"/>
          <a:sy n="54" d="100"/>
        </p:scale>
        <p:origin x="801" y="4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0AF991-C515-4EBD-B444-9E473AE87E66}" type="doc">
      <dgm:prSet loTypeId="urn:microsoft.com/office/officeart/2005/8/layout/pyramid2" loCatId="list" qsTypeId="urn:microsoft.com/office/officeart/2005/8/quickstyle/simple1" qsCatId="simple" csTypeId="urn:microsoft.com/office/officeart/2005/8/colors/accent1_2" csCatId="accent1" phldr="1"/>
      <dgm:spPr/>
    </dgm:pt>
    <dgm:pt modelId="{401B802B-28BC-4501-959D-991E7EBF28AE}">
      <dgm:prSet phldrT="[Text]" custT="1"/>
      <dgm:spPr/>
      <dgm:t>
        <a:bodyPr/>
        <a:lstStyle/>
        <a:p>
          <a:r>
            <a:rPr lang="en-US" sz="1800" dirty="0"/>
            <a:t>Legislative &amp; Systemic Impact</a:t>
          </a:r>
        </a:p>
      </dgm:t>
    </dgm:pt>
    <dgm:pt modelId="{EA7E170B-854E-4238-844B-C79AF37FA3F4}" type="parTrans" cxnId="{C7EEA874-0978-4CF1-841B-2295FE4C283C}">
      <dgm:prSet/>
      <dgm:spPr/>
      <dgm:t>
        <a:bodyPr/>
        <a:lstStyle/>
        <a:p>
          <a:endParaRPr lang="en-US"/>
        </a:p>
      </dgm:t>
    </dgm:pt>
    <dgm:pt modelId="{C5706272-8BCB-4156-983C-91936F862C69}" type="sibTrans" cxnId="{C7EEA874-0978-4CF1-841B-2295FE4C283C}">
      <dgm:prSet/>
      <dgm:spPr/>
      <dgm:t>
        <a:bodyPr/>
        <a:lstStyle/>
        <a:p>
          <a:endParaRPr lang="en-US"/>
        </a:p>
      </dgm:t>
    </dgm:pt>
    <dgm:pt modelId="{30DA0C7D-58C4-4026-8E3B-5A2DE63D636B}">
      <dgm:prSet phldrT="[Text]" custT="1"/>
      <dgm:spPr/>
      <dgm:t>
        <a:bodyPr/>
        <a:lstStyle/>
        <a:p>
          <a:r>
            <a:rPr lang="en-US" sz="1800" dirty="0"/>
            <a:t>Organizational Policy</a:t>
          </a:r>
        </a:p>
      </dgm:t>
    </dgm:pt>
    <dgm:pt modelId="{CAE10421-E77B-4348-A2B4-8DA304980B5E}" type="parTrans" cxnId="{71B9C1A9-5848-425F-885A-88FA98879BBC}">
      <dgm:prSet/>
      <dgm:spPr/>
      <dgm:t>
        <a:bodyPr/>
        <a:lstStyle/>
        <a:p>
          <a:endParaRPr lang="en-US"/>
        </a:p>
      </dgm:t>
    </dgm:pt>
    <dgm:pt modelId="{C1D12300-8673-416B-B71E-79F1E5C21AE4}" type="sibTrans" cxnId="{71B9C1A9-5848-425F-885A-88FA98879BBC}">
      <dgm:prSet/>
      <dgm:spPr/>
      <dgm:t>
        <a:bodyPr/>
        <a:lstStyle/>
        <a:p>
          <a:endParaRPr lang="en-US"/>
        </a:p>
      </dgm:t>
    </dgm:pt>
    <dgm:pt modelId="{E662DC56-FFD5-4D94-80EF-7C6CCAD10D1A}">
      <dgm:prSet phldrT="[Text]" custT="1"/>
      <dgm:spPr/>
      <dgm:t>
        <a:bodyPr/>
        <a:lstStyle/>
        <a:p>
          <a:r>
            <a:rPr lang="en-US" sz="1800" dirty="0"/>
            <a:t>Clinical Practice</a:t>
          </a:r>
        </a:p>
      </dgm:t>
    </dgm:pt>
    <dgm:pt modelId="{BA8484CF-1063-4CDC-8E67-A8C193091C1E}" type="parTrans" cxnId="{B66CBEFA-0833-4A5B-82AE-C7CAA189B552}">
      <dgm:prSet/>
      <dgm:spPr/>
      <dgm:t>
        <a:bodyPr/>
        <a:lstStyle/>
        <a:p>
          <a:endParaRPr lang="en-US"/>
        </a:p>
      </dgm:t>
    </dgm:pt>
    <dgm:pt modelId="{E626BD62-F446-4F72-9183-58E1C965D29A}" type="sibTrans" cxnId="{B66CBEFA-0833-4A5B-82AE-C7CAA189B552}">
      <dgm:prSet/>
      <dgm:spPr/>
      <dgm:t>
        <a:bodyPr/>
        <a:lstStyle/>
        <a:p>
          <a:endParaRPr lang="en-US"/>
        </a:p>
      </dgm:t>
    </dgm:pt>
    <dgm:pt modelId="{CF7674DA-5C9D-43BB-822D-3FD793848CA2}" type="pres">
      <dgm:prSet presAssocID="{020AF991-C515-4EBD-B444-9E473AE87E66}" presName="compositeShape" presStyleCnt="0">
        <dgm:presLayoutVars>
          <dgm:dir/>
          <dgm:resizeHandles/>
        </dgm:presLayoutVars>
      </dgm:prSet>
      <dgm:spPr/>
    </dgm:pt>
    <dgm:pt modelId="{4CA3DBDF-8E65-4B6F-B8AA-11AC0385B6DB}" type="pres">
      <dgm:prSet presAssocID="{020AF991-C515-4EBD-B444-9E473AE87E66}" presName="pyramid" presStyleLbl="node1" presStyleIdx="0" presStyleCnt="1"/>
      <dgm:spPr/>
    </dgm:pt>
    <dgm:pt modelId="{0E066503-F23B-4F06-B73E-89F58E720E9F}" type="pres">
      <dgm:prSet presAssocID="{020AF991-C515-4EBD-B444-9E473AE87E66}" presName="theList" presStyleCnt="0"/>
      <dgm:spPr/>
    </dgm:pt>
    <dgm:pt modelId="{957F0BDA-33A3-43B0-8E7F-E3E73D9390EE}" type="pres">
      <dgm:prSet presAssocID="{401B802B-28BC-4501-959D-991E7EBF28AE}" presName="aNode" presStyleLbl="fgAcc1" presStyleIdx="0" presStyleCnt="3">
        <dgm:presLayoutVars>
          <dgm:bulletEnabled val="1"/>
        </dgm:presLayoutVars>
      </dgm:prSet>
      <dgm:spPr/>
    </dgm:pt>
    <dgm:pt modelId="{70B6C498-4AC9-4DC4-86C5-9AD3AC937323}" type="pres">
      <dgm:prSet presAssocID="{401B802B-28BC-4501-959D-991E7EBF28AE}" presName="aSpace" presStyleCnt="0"/>
      <dgm:spPr/>
    </dgm:pt>
    <dgm:pt modelId="{8DBE2DF5-D820-4534-9E13-6533E95A64C9}" type="pres">
      <dgm:prSet presAssocID="{30DA0C7D-58C4-4026-8E3B-5A2DE63D636B}" presName="aNode" presStyleLbl="fgAcc1" presStyleIdx="1" presStyleCnt="3">
        <dgm:presLayoutVars>
          <dgm:bulletEnabled val="1"/>
        </dgm:presLayoutVars>
      </dgm:prSet>
      <dgm:spPr/>
    </dgm:pt>
    <dgm:pt modelId="{CA66D407-4B1F-44C3-8D57-D6F1BEABCA9A}" type="pres">
      <dgm:prSet presAssocID="{30DA0C7D-58C4-4026-8E3B-5A2DE63D636B}" presName="aSpace" presStyleCnt="0"/>
      <dgm:spPr/>
    </dgm:pt>
    <dgm:pt modelId="{252A34E2-53E3-4463-B4DB-8BF90F47517C}" type="pres">
      <dgm:prSet presAssocID="{E662DC56-FFD5-4D94-80EF-7C6CCAD10D1A}" presName="aNode" presStyleLbl="fgAcc1" presStyleIdx="2" presStyleCnt="3">
        <dgm:presLayoutVars>
          <dgm:bulletEnabled val="1"/>
        </dgm:presLayoutVars>
      </dgm:prSet>
      <dgm:spPr/>
    </dgm:pt>
    <dgm:pt modelId="{9AD9F262-7F94-4EC0-A721-7877E3B4FA5B}" type="pres">
      <dgm:prSet presAssocID="{E662DC56-FFD5-4D94-80EF-7C6CCAD10D1A}" presName="aSpace" presStyleCnt="0"/>
      <dgm:spPr/>
    </dgm:pt>
  </dgm:ptLst>
  <dgm:cxnLst>
    <dgm:cxn modelId="{2B6EBC1D-7B59-4E84-8F52-DEBB82666758}" type="presOf" srcId="{E662DC56-FFD5-4D94-80EF-7C6CCAD10D1A}" destId="{252A34E2-53E3-4463-B4DB-8BF90F47517C}" srcOrd="0" destOrd="0" presId="urn:microsoft.com/office/officeart/2005/8/layout/pyramid2"/>
    <dgm:cxn modelId="{AADCDF1F-A774-4766-9BD7-86EBAA48AAA3}" type="presOf" srcId="{401B802B-28BC-4501-959D-991E7EBF28AE}" destId="{957F0BDA-33A3-43B0-8E7F-E3E73D9390EE}" srcOrd="0" destOrd="0" presId="urn:microsoft.com/office/officeart/2005/8/layout/pyramid2"/>
    <dgm:cxn modelId="{2F20FE23-935D-4A1C-B303-CC83F2584C90}" type="presOf" srcId="{020AF991-C515-4EBD-B444-9E473AE87E66}" destId="{CF7674DA-5C9D-43BB-822D-3FD793848CA2}" srcOrd="0" destOrd="0" presId="urn:microsoft.com/office/officeart/2005/8/layout/pyramid2"/>
    <dgm:cxn modelId="{C7EEA874-0978-4CF1-841B-2295FE4C283C}" srcId="{020AF991-C515-4EBD-B444-9E473AE87E66}" destId="{401B802B-28BC-4501-959D-991E7EBF28AE}" srcOrd="0" destOrd="0" parTransId="{EA7E170B-854E-4238-844B-C79AF37FA3F4}" sibTransId="{C5706272-8BCB-4156-983C-91936F862C69}"/>
    <dgm:cxn modelId="{71B9C1A9-5848-425F-885A-88FA98879BBC}" srcId="{020AF991-C515-4EBD-B444-9E473AE87E66}" destId="{30DA0C7D-58C4-4026-8E3B-5A2DE63D636B}" srcOrd="1" destOrd="0" parTransId="{CAE10421-E77B-4348-A2B4-8DA304980B5E}" sibTransId="{C1D12300-8673-416B-B71E-79F1E5C21AE4}"/>
    <dgm:cxn modelId="{464443BF-3C83-4D7B-A53F-DC37FB57908D}" type="presOf" srcId="{30DA0C7D-58C4-4026-8E3B-5A2DE63D636B}" destId="{8DBE2DF5-D820-4534-9E13-6533E95A64C9}" srcOrd="0" destOrd="0" presId="urn:microsoft.com/office/officeart/2005/8/layout/pyramid2"/>
    <dgm:cxn modelId="{B66CBEFA-0833-4A5B-82AE-C7CAA189B552}" srcId="{020AF991-C515-4EBD-B444-9E473AE87E66}" destId="{E662DC56-FFD5-4D94-80EF-7C6CCAD10D1A}" srcOrd="2" destOrd="0" parTransId="{BA8484CF-1063-4CDC-8E67-A8C193091C1E}" sibTransId="{E626BD62-F446-4F72-9183-58E1C965D29A}"/>
    <dgm:cxn modelId="{F2F21D31-1F05-4E62-9709-267A190E0717}" type="presParOf" srcId="{CF7674DA-5C9D-43BB-822D-3FD793848CA2}" destId="{4CA3DBDF-8E65-4B6F-B8AA-11AC0385B6DB}" srcOrd="0" destOrd="0" presId="urn:microsoft.com/office/officeart/2005/8/layout/pyramid2"/>
    <dgm:cxn modelId="{4235BB58-B7E4-4F76-B9A6-98A2002A42C7}" type="presParOf" srcId="{CF7674DA-5C9D-43BB-822D-3FD793848CA2}" destId="{0E066503-F23B-4F06-B73E-89F58E720E9F}" srcOrd="1" destOrd="0" presId="urn:microsoft.com/office/officeart/2005/8/layout/pyramid2"/>
    <dgm:cxn modelId="{264B11C7-12BE-47CA-9DFD-0CBCA80F7CA6}" type="presParOf" srcId="{0E066503-F23B-4F06-B73E-89F58E720E9F}" destId="{957F0BDA-33A3-43B0-8E7F-E3E73D9390EE}" srcOrd="0" destOrd="0" presId="urn:microsoft.com/office/officeart/2005/8/layout/pyramid2"/>
    <dgm:cxn modelId="{15C50418-A31D-4DF5-850D-5552BCA0552D}" type="presParOf" srcId="{0E066503-F23B-4F06-B73E-89F58E720E9F}" destId="{70B6C498-4AC9-4DC4-86C5-9AD3AC937323}" srcOrd="1" destOrd="0" presId="urn:microsoft.com/office/officeart/2005/8/layout/pyramid2"/>
    <dgm:cxn modelId="{25515867-8229-4F05-9D1D-97B77E48C023}" type="presParOf" srcId="{0E066503-F23B-4F06-B73E-89F58E720E9F}" destId="{8DBE2DF5-D820-4534-9E13-6533E95A64C9}" srcOrd="2" destOrd="0" presId="urn:microsoft.com/office/officeart/2005/8/layout/pyramid2"/>
    <dgm:cxn modelId="{AD699496-7015-4268-8BDC-424DD88EEE54}" type="presParOf" srcId="{0E066503-F23B-4F06-B73E-89F58E720E9F}" destId="{CA66D407-4B1F-44C3-8D57-D6F1BEABCA9A}" srcOrd="3" destOrd="0" presId="urn:microsoft.com/office/officeart/2005/8/layout/pyramid2"/>
    <dgm:cxn modelId="{F5F09720-02B8-4662-B933-DE805C8675CB}" type="presParOf" srcId="{0E066503-F23B-4F06-B73E-89F58E720E9F}" destId="{252A34E2-53E3-4463-B4DB-8BF90F47517C}" srcOrd="4" destOrd="0" presId="urn:microsoft.com/office/officeart/2005/8/layout/pyramid2"/>
    <dgm:cxn modelId="{D27ACFAC-98B7-482B-91E3-3005B3603E4F}" type="presParOf" srcId="{0E066503-F23B-4F06-B73E-89F58E720E9F}" destId="{9AD9F262-7F94-4EC0-A721-7877E3B4FA5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3DBDF-8E65-4B6F-B8AA-11AC0385B6DB}">
      <dsp:nvSpPr>
        <dsp:cNvPr id="0" name=""/>
        <dsp:cNvSpPr/>
      </dsp:nvSpPr>
      <dsp:spPr>
        <a:xfrm>
          <a:off x="477270" y="0"/>
          <a:ext cx="3289322" cy="3289322"/>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7F0BDA-33A3-43B0-8E7F-E3E73D9390EE}">
      <dsp:nvSpPr>
        <dsp:cNvPr id="0" name=""/>
        <dsp:cNvSpPr/>
      </dsp:nvSpPr>
      <dsp:spPr>
        <a:xfrm>
          <a:off x="2121931" y="330698"/>
          <a:ext cx="2138059" cy="77864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Legislative &amp; Systemic Impact</a:t>
          </a:r>
        </a:p>
      </dsp:txBody>
      <dsp:txXfrm>
        <a:off x="2159941" y="368708"/>
        <a:ext cx="2062039" cy="702624"/>
      </dsp:txXfrm>
    </dsp:sp>
    <dsp:sp modelId="{8DBE2DF5-D820-4534-9E13-6533E95A64C9}">
      <dsp:nvSpPr>
        <dsp:cNvPr id="0" name=""/>
        <dsp:cNvSpPr/>
      </dsp:nvSpPr>
      <dsp:spPr>
        <a:xfrm>
          <a:off x="2121931" y="1206673"/>
          <a:ext cx="2138059" cy="77864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Organizational Policy</a:t>
          </a:r>
        </a:p>
      </dsp:txBody>
      <dsp:txXfrm>
        <a:off x="2159941" y="1244683"/>
        <a:ext cx="2062039" cy="702624"/>
      </dsp:txXfrm>
    </dsp:sp>
    <dsp:sp modelId="{252A34E2-53E3-4463-B4DB-8BF90F47517C}">
      <dsp:nvSpPr>
        <dsp:cNvPr id="0" name=""/>
        <dsp:cNvSpPr/>
      </dsp:nvSpPr>
      <dsp:spPr>
        <a:xfrm>
          <a:off x="2121931" y="2082648"/>
          <a:ext cx="2138059" cy="77864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Clinical Practice</a:t>
          </a:r>
        </a:p>
      </dsp:txBody>
      <dsp:txXfrm>
        <a:off x="2159941" y="2120658"/>
        <a:ext cx="2062039" cy="70262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344"/>
          </a:xfrm>
          <a:prstGeom prst="rect">
            <a:avLst/>
          </a:prstGeom>
        </p:spPr>
        <p:txBody>
          <a:bodyPr vert="horz" lIns="93086" tIns="46543" rIns="93086" bIns="46543" rtlCol="0"/>
          <a:lstStyle>
            <a:lvl1pPr algn="l">
              <a:defRPr sz="1200"/>
            </a:lvl1pPr>
          </a:lstStyle>
          <a:p>
            <a:endParaRPr lang="en-US"/>
          </a:p>
        </p:txBody>
      </p:sp>
      <p:sp>
        <p:nvSpPr>
          <p:cNvPr id="3" name="Date Placeholder 2"/>
          <p:cNvSpPr>
            <a:spLocks noGrp="1"/>
          </p:cNvSpPr>
          <p:nvPr>
            <p:ph type="dt" sz="quarter" idx="1"/>
          </p:nvPr>
        </p:nvSpPr>
        <p:spPr>
          <a:xfrm>
            <a:off x="3967341" y="0"/>
            <a:ext cx="3035088" cy="464344"/>
          </a:xfrm>
          <a:prstGeom prst="rect">
            <a:avLst/>
          </a:prstGeom>
        </p:spPr>
        <p:txBody>
          <a:bodyPr vert="horz" lIns="93086" tIns="46543" rIns="93086" bIns="46543" rtlCol="0"/>
          <a:lstStyle>
            <a:lvl1pPr algn="r">
              <a:defRPr sz="1200"/>
            </a:lvl1pPr>
          </a:lstStyle>
          <a:p>
            <a:fld id="{E49FFC40-E39E-7348-9372-3F7F9E25DD5E}" type="datetimeFigureOut">
              <a:rPr lang="en-US" smtClean="0"/>
              <a:t>02-Jun-18</a:t>
            </a:fld>
            <a:endParaRPr lang="en-US"/>
          </a:p>
        </p:txBody>
      </p:sp>
      <p:sp>
        <p:nvSpPr>
          <p:cNvPr id="4" name="Footer Placeholder 3"/>
          <p:cNvSpPr>
            <a:spLocks noGrp="1"/>
          </p:cNvSpPr>
          <p:nvPr>
            <p:ph type="ftr" sz="quarter" idx="2"/>
          </p:nvPr>
        </p:nvSpPr>
        <p:spPr>
          <a:xfrm>
            <a:off x="0" y="8820919"/>
            <a:ext cx="3035088" cy="464344"/>
          </a:xfrm>
          <a:prstGeom prst="rect">
            <a:avLst/>
          </a:prstGeom>
        </p:spPr>
        <p:txBody>
          <a:bodyPr vert="horz" lIns="93086" tIns="46543" rIns="93086" bIns="46543" rtlCol="0" anchor="b"/>
          <a:lstStyle>
            <a:lvl1pPr algn="l">
              <a:defRPr sz="1200"/>
            </a:lvl1pPr>
          </a:lstStyle>
          <a:p>
            <a:endParaRPr lang="en-US"/>
          </a:p>
        </p:txBody>
      </p:sp>
      <p:sp>
        <p:nvSpPr>
          <p:cNvPr id="5" name="Slide Number Placeholder 4"/>
          <p:cNvSpPr>
            <a:spLocks noGrp="1"/>
          </p:cNvSpPr>
          <p:nvPr>
            <p:ph type="sldNum" sz="quarter" idx="3"/>
          </p:nvPr>
        </p:nvSpPr>
        <p:spPr>
          <a:xfrm>
            <a:off x="3967341" y="8820919"/>
            <a:ext cx="3035088" cy="464344"/>
          </a:xfrm>
          <a:prstGeom prst="rect">
            <a:avLst/>
          </a:prstGeom>
        </p:spPr>
        <p:txBody>
          <a:bodyPr vert="horz" lIns="93086" tIns="46543" rIns="93086" bIns="46543" rtlCol="0" anchor="b"/>
          <a:lstStyle>
            <a:lvl1pPr algn="r">
              <a:defRPr sz="1200"/>
            </a:lvl1pPr>
          </a:lstStyle>
          <a:p>
            <a:fld id="{69E11BD9-05AF-2B4D-8870-E85FC8C725EB}" type="slidenum">
              <a:rPr lang="en-US" smtClean="0"/>
              <a:t>‹#›</a:t>
            </a:fld>
            <a:endParaRPr lang="en-US"/>
          </a:p>
        </p:txBody>
      </p:sp>
    </p:spTree>
    <p:extLst>
      <p:ext uri="{BB962C8B-B14F-4D97-AF65-F5344CB8AC3E}">
        <p14:creationId xmlns:p14="http://schemas.microsoft.com/office/powerpoint/2010/main" val="36739738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344"/>
          </a:xfrm>
          <a:prstGeom prst="rect">
            <a:avLst/>
          </a:prstGeom>
        </p:spPr>
        <p:txBody>
          <a:bodyPr vert="horz" lIns="93086" tIns="46543" rIns="93086" bIns="46543" rtlCol="0"/>
          <a:lstStyle>
            <a:lvl1pPr algn="l">
              <a:defRPr sz="1200"/>
            </a:lvl1pPr>
          </a:lstStyle>
          <a:p>
            <a:endParaRPr lang="en-US"/>
          </a:p>
        </p:txBody>
      </p:sp>
      <p:sp>
        <p:nvSpPr>
          <p:cNvPr id="3" name="Date Placeholder 2"/>
          <p:cNvSpPr>
            <a:spLocks noGrp="1"/>
          </p:cNvSpPr>
          <p:nvPr>
            <p:ph type="dt" idx="1"/>
          </p:nvPr>
        </p:nvSpPr>
        <p:spPr>
          <a:xfrm>
            <a:off x="3967341" y="0"/>
            <a:ext cx="3035088" cy="464344"/>
          </a:xfrm>
          <a:prstGeom prst="rect">
            <a:avLst/>
          </a:prstGeom>
        </p:spPr>
        <p:txBody>
          <a:bodyPr vert="horz" lIns="93086" tIns="46543" rIns="93086" bIns="46543" rtlCol="0"/>
          <a:lstStyle>
            <a:lvl1pPr algn="r">
              <a:defRPr sz="1200"/>
            </a:lvl1pPr>
          </a:lstStyle>
          <a:p>
            <a:fld id="{010C076D-9973-F148-B1F2-43274C541963}" type="datetimeFigureOut">
              <a:rPr lang="en-US" smtClean="0"/>
              <a:t>02-Jun-18</a:t>
            </a:fld>
            <a:endParaRPr lang="en-US"/>
          </a:p>
        </p:txBody>
      </p:sp>
      <p:sp>
        <p:nvSpPr>
          <p:cNvPr id="4" name="Slide Image Placeholder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3086" tIns="46543" rIns="93086" bIns="46543" rtlCol="0" anchor="ctr"/>
          <a:lstStyle/>
          <a:p>
            <a:endParaRPr lang="en-US"/>
          </a:p>
        </p:txBody>
      </p:sp>
      <p:sp>
        <p:nvSpPr>
          <p:cNvPr id="5" name="Notes Placeholder 4"/>
          <p:cNvSpPr>
            <a:spLocks noGrp="1"/>
          </p:cNvSpPr>
          <p:nvPr>
            <p:ph type="body" sz="quarter" idx="3"/>
          </p:nvPr>
        </p:nvSpPr>
        <p:spPr>
          <a:xfrm>
            <a:off x="700405" y="4411266"/>
            <a:ext cx="5603240" cy="4179094"/>
          </a:xfrm>
          <a:prstGeom prst="rect">
            <a:avLst/>
          </a:prstGeom>
        </p:spPr>
        <p:txBody>
          <a:bodyPr vert="horz" lIns="93086" tIns="46543" rIns="93086" bIns="465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0919"/>
            <a:ext cx="3035088" cy="464344"/>
          </a:xfrm>
          <a:prstGeom prst="rect">
            <a:avLst/>
          </a:prstGeom>
        </p:spPr>
        <p:txBody>
          <a:bodyPr vert="horz" lIns="93086" tIns="46543" rIns="93086" bIns="46543"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0919"/>
            <a:ext cx="3035088" cy="464344"/>
          </a:xfrm>
          <a:prstGeom prst="rect">
            <a:avLst/>
          </a:prstGeom>
        </p:spPr>
        <p:txBody>
          <a:bodyPr vert="horz" lIns="93086" tIns="46543" rIns="93086" bIns="46543" rtlCol="0" anchor="b"/>
          <a:lstStyle>
            <a:lvl1pPr algn="r">
              <a:defRPr sz="1200"/>
            </a:lvl1pPr>
          </a:lstStyle>
          <a:p>
            <a:fld id="{C0BFD355-F07F-A74A-BC32-5BF9AB4D8654}" type="slidenum">
              <a:rPr lang="en-US" smtClean="0"/>
              <a:t>‹#›</a:t>
            </a:fld>
            <a:endParaRPr lang="en-US"/>
          </a:p>
        </p:txBody>
      </p:sp>
    </p:spTree>
    <p:extLst>
      <p:ext uri="{BB962C8B-B14F-4D97-AF65-F5344CB8AC3E}">
        <p14:creationId xmlns:p14="http://schemas.microsoft.com/office/powerpoint/2010/main" val="206996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77090E8C-B67D-4282-AA37-BCE5AEDAA3EB}"/>
              </a:ext>
            </a:extLst>
          </p:cNvPr>
          <p:cNvSpPr>
            <a:spLocks noGrp="1" noChangeArrowheads="1"/>
          </p:cNvSpPr>
          <p:nvPr>
            <p:ph type="sldNum" sz="quarter" idx="5"/>
          </p:nvPr>
        </p:nvSpPr>
        <p:spPr>
          <a:ln/>
        </p:spPr>
        <p:txBody>
          <a:bodyPr/>
          <a:lstStyle/>
          <a:p>
            <a:fld id="{A26062CD-C939-42B8-A3A1-A4A4CCC6AE87}" type="slidenum">
              <a:rPr lang="en-GB" altLang="en-US"/>
              <a:pPr/>
              <a:t>9</a:t>
            </a:fld>
            <a:endParaRPr lang="en-GB" altLang="en-US"/>
          </a:p>
        </p:txBody>
      </p:sp>
      <p:sp>
        <p:nvSpPr>
          <p:cNvPr id="5122" name="Rectangle 2">
            <a:extLst>
              <a:ext uri="{FF2B5EF4-FFF2-40B4-BE49-F238E27FC236}">
                <a16:creationId xmlns:a16="http://schemas.microsoft.com/office/drawing/2014/main" id="{FAAEB2EA-1A81-4942-83FB-0A2CD6F206DA}"/>
              </a:ext>
            </a:extLst>
          </p:cNvPr>
          <p:cNvSpPr>
            <a:spLocks noChangeArrowheads="1"/>
          </p:cNvSpPr>
          <p:nvPr/>
        </p:nvSpPr>
        <p:spPr bwMode="auto">
          <a:xfrm>
            <a:off x="3972560" y="0"/>
            <a:ext cx="3037840" cy="43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77" tIns="46589" rIns="93177" bIns="46589" anchor="ctr"/>
          <a:lstStyle/>
          <a:p>
            <a:endParaRPr lang="en-US"/>
          </a:p>
        </p:txBody>
      </p:sp>
      <p:sp>
        <p:nvSpPr>
          <p:cNvPr id="5123" name="Rectangle 3">
            <a:extLst>
              <a:ext uri="{FF2B5EF4-FFF2-40B4-BE49-F238E27FC236}">
                <a16:creationId xmlns:a16="http://schemas.microsoft.com/office/drawing/2014/main" id="{7A3670DA-6C8E-455A-A34D-474A6737BB46}"/>
              </a:ext>
            </a:extLst>
          </p:cNvPr>
          <p:cNvSpPr>
            <a:spLocks noChangeArrowheads="1"/>
          </p:cNvSpPr>
          <p:nvPr/>
        </p:nvSpPr>
        <p:spPr bwMode="auto">
          <a:xfrm>
            <a:off x="3972560" y="8841264"/>
            <a:ext cx="3037840" cy="43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7" tIns="45295" rIns="92207" bIns="45295" anchor="b"/>
          <a:lstStyle/>
          <a:p>
            <a:pPr algn="r" eaLnBrk="0" hangingPunct="0"/>
            <a:r>
              <a:rPr lang="en-US" altLang="en-US" sz="1200"/>
              <a:t>13</a:t>
            </a:r>
          </a:p>
        </p:txBody>
      </p:sp>
      <p:sp>
        <p:nvSpPr>
          <p:cNvPr id="5124" name="Rectangle 4">
            <a:extLst>
              <a:ext uri="{FF2B5EF4-FFF2-40B4-BE49-F238E27FC236}">
                <a16:creationId xmlns:a16="http://schemas.microsoft.com/office/drawing/2014/main" id="{F88DE924-6723-4727-AFFA-D313CF6455ED}"/>
              </a:ext>
            </a:extLst>
          </p:cNvPr>
          <p:cNvSpPr>
            <a:spLocks noChangeArrowheads="1"/>
          </p:cNvSpPr>
          <p:nvPr/>
        </p:nvSpPr>
        <p:spPr bwMode="auto">
          <a:xfrm>
            <a:off x="0" y="8841264"/>
            <a:ext cx="3037840" cy="43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77" tIns="46589" rIns="93177" bIns="46589" anchor="ctr"/>
          <a:lstStyle/>
          <a:p>
            <a:endParaRPr lang="en-US"/>
          </a:p>
        </p:txBody>
      </p:sp>
      <p:sp>
        <p:nvSpPr>
          <p:cNvPr id="5125" name="Rectangle 5">
            <a:extLst>
              <a:ext uri="{FF2B5EF4-FFF2-40B4-BE49-F238E27FC236}">
                <a16:creationId xmlns:a16="http://schemas.microsoft.com/office/drawing/2014/main" id="{08B2F559-7B10-45E3-BCC6-1103F5036E07}"/>
              </a:ext>
            </a:extLst>
          </p:cNvPr>
          <p:cNvSpPr>
            <a:spLocks noChangeArrowheads="1"/>
          </p:cNvSpPr>
          <p:nvPr/>
        </p:nvSpPr>
        <p:spPr bwMode="auto">
          <a:xfrm>
            <a:off x="0" y="0"/>
            <a:ext cx="3037840" cy="43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77" tIns="46589" rIns="93177" bIns="46589" anchor="ctr"/>
          <a:lstStyle/>
          <a:p>
            <a:endParaRPr lang="en-US"/>
          </a:p>
        </p:txBody>
      </p:sp>
      <p:sp>
        <p:nvSpPr>
          <p:cNvPr id="5126" name="Rectangle 6">
            <a:extLst>
              <a:ext uri="{FF2B5EF4-FFF2-40B4-BE49-F238E27FC236}">
                <a16:creationId xmlns:a16="http://schemas.microsoft.com/office/drawing/2014/main" id="{17711484-C191-49B2-ACA4-1C0B7AFDA75E}"/>
              </a:ext>
            </a:extLst>
          </p:cNvPr>
          <p:cNvSpPr>
            <a:spLocks noGrp="1" noRot="1" noChangeAspect="1" noChangeArrowheads="1"/>
          </p:cNvSpPr>
          <p:nvPr>
            <p:ph type="sldImg"/>
          </p:nvPr>
        </p:nvSpPr>
        <p:spPr bwMode="auto">
          <a:xfrm>
            <a:off x="406400" y="696913"/>
            <a:ext cx="6197600" cy="3486150"/>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7" name="Rectangle 7">
            <a:extLst>
              <a:ext uri="{FF2B5EF4-FFF2-40B4-BE49-F238E27FC236}">
                <a16:creationId xmlns:a16="http://schemas.microsoft.com/office/drawing/2014/main" id="{651B76FD-5833-4331-8F52-D7DB10D1EBD8}"/>
              </a:ext>
            </a:extLst>
          </p:cNvPr>
          <p:cNvSpPr>
            <a:spLocks noGrp="1" noChangeArrowheads="1"/>
          </p:cNvSpPr>
          <p:nvPr>
            <p:ph type="body" idx="1"/>
          </p:nvPr>
        </p:nvSpPr>
        <p:spPr bwMode="auto">
          <a:xfrm>
            <a:off x="934720" y="4415790"/>
            <a:ext cx="514096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207" tIns="45295" rIns="92207" bIns="45295"/>
          <a:lstStyle/>
          <a:p>
            <a:endParaRPr lang="en-US" altLang="en-US"/>
          </a:p>
        </p:txBody>
      </p:sp>
    </p:spTree>
    <p:extLst>
      <p:ext uri="{BB962C8B-B14F-4D97-AF65-F5344CB8AC3E}">
        <p14:creationId xmlns:p14="http://schemas.microsoft.com/office/powerpoint/2010/main" val="35754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B01233AC-483D-4628-B04D-55E3E9923D95}"/>
              </a:ext>
            </a:extLst>
          </p:cNvPr>
          <p:cNvSpPr>
            <a:spLocks noGrp="1" noChangeArrowheads="1"/>
          </p:cNvSpPr>
          <p:nvPr>
            <p:ph type="sldNum" sz="quarter" idx="5"/>
          </p:nvPr>
        </p:nvSpPr>
        <p:spPr>
          <a:ln/>
        </p:spPr>
        <p:txBody>
          <a:bodyPr/>
          <a:lstStyle/>
          <a:p>
            <a:fld id="{724BE14C-BA32-42D0-9C61-9D76DFB91C2E}" type="slidenum">
              <a:rPr lang="en-GB" altLang="en-US"/>
              <a:pPr/>
              <a:t>10</a:t>
            </a:fld>
            <a:endParaRPr lang="en-GB" altLang="en-US"/>
          </a:p>
        </p:txBody>
      </p:sp>
      <p:sp>
        <p:nvSpPr>
          <p:cNvPr id="7170" name="Rectangle 2">
            <a:extLst>
              <a:ext uri="{FF2B5EF4-FFF2-40B4-BE49-F238E27FC236}">
                <a16:creationId xmlns:a16="http://schemas.microsoft.com/office/drawing/2014/main" id="{9784240F-7218-4A2E-9EAF-CB8CD4B7E238}"/>
              </a:ext>
            </a:extLst>
          </p:cNvPr>
          <p:cNvSpPr>
            <a:spLocks noChangeArrowheads="1"/>
          </p:cNvSpPr>
          <p:nvPr/>
        </p:nvSpPr>
        <p:spPr bwMode="auto">
          <a:xfrm>
            <a:off x="3972560" y="0"/>
            <a:ext cx="3037840" cy="43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77" tIns="46589" rIns="93177" bIns="46589" anchor="ctr"/>
          <a:lstStyle/>
          <a:p>
            <a:endParaRPr lang="en-US"/>
          </a:p>
        </p:txBody>
      </p:sp>
      <p:sp>
        <p:nvSpPr>
          <p:cNvPr id="7171" name="Rectangle 3">
            <a:extLst>
              <a:ext uri="{FF2B5EF4-FFF2-40B4-BE49-F238E27FC236}">
                <a16:creationId xmlns:a16="http://schemas.microsoft.com/office/drawing/2014/main" id="{8146A0EF-1F5A-4347-A270-0FF9F73FFB5B}"/>
              </a:ext>
            </a:extLst>
          </p:cNvPr>
          <p:cNvSpPr>
            <a:spLocks noChangeArrowheads="1"/>
          </p:cNvSpPr>
          <p:nvPr/>
        </p:nvSpPr>
        <p:spPr bwMode="auto">
          <a:xfrm>
            <a:off x="3972560" y="8841264"/>
            <a:ext cx="3037840" cy="43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7" tIns="45295" rIns="92207" bIns="45295" anchor="b"/>
          <a:lstStyle/>
          <a:p>
            <a:pPr algn="r" eaLnBrk="0" hangingPunct="0"/>
            <a:r>
              <a:rPr lang="en-US" altLang="en-US" sz="1200"/>
              <a:t>14</a:t>
            </a:r>
          </a:p>
        </p:txBody>
      </p:sp>
      <p:sp>
        <p:nvSpPr>
          <p:cNvPr id="7172" name="Rectangle 4">
            <a:extLst>
              <a:ext uri="{FF2B5EF4-FFF2-40B4-BE49-F238E27FC236}">
                <a16:creationId xmlns:a16="http://schemas.microsoft.com/office/drawing/2014/main" id="{89C67448-75A4-4844-98D1-1F25214496C5}"/>
              </a:ext>
            </a:extLst>
          </p:cNvPr>
          <p:cNvSpPr>
            <a:spLocks noChangeArrowheads="1"/>
          </p:cNvSpPr>
          <p:nvPr/>
        </p:nvSpPr>
        <p:spPr bwMode="auto">
          <a:xfrm>
            <a:off x="0" y="8841264"/>
            <a:ext cx="3037840" cy="43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77" tIns="46589" rIns="93177" bIns="46589" anchor="ctr"/>
          <a:lstStyle/>
          <a:p>
            <a:endParaRPr lang="en-US"/>
          </a:p>
        </p:txBody>
      </p:sp>
      <p:sp>
        <p:nvSpPr>
          <p:cNvPr id="7173" name="Rectangle 5">
            <a:extLst>
              <a:ext uri="{FF2B5EF4-FFF2-40B4-BE49-F238E27FC236}">
                <a16:creationId xmlns:a16="http://schemas.microsoft.com/office/drawing/2014/main" id="{CB32D877-8736-4DE3-B786-0C4999B5895B}"/>
              </a:ext>
            </a:extLst>
          </p:cNvPr>
          <p:cNvSpPr>
            <a:spLocks noChangeArrowheads="1"/>
          </p:cNvSpPr>
          <p:nvPr/>
        </p:nvSpPr>
        <p:spPr bwMode="auto">
          <a:xfrm>
            <a:off x="0" y="0"/>
            <a:ext cx="3037840" cy="43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77" tIns="46589" rIns="93177" bIns="46589" anchor="ctr"/>
          <a:lstStyle/>
          <a:p>
            <a:endParaRPr lang="en-US"/>
          </a:p>
        </p:txBody>
      </p:sp>
      <p:sp>
        <p:nvSpPr>
          <p:cNvPr id="7174" name="Rectangle 6">
            <a:extLst>
              <a:ext uri="{FF2B5EF4-FFF2-40B4-BE49-F238E27FC236}">
                <a16:creationId xmlns:a16="http://schemas.microsoft.com/office/drawing/2014/main" id="{28332E08-EB05-4A34-B4DA-32AD0F9CD627}"/>
              </a:ext>
            </a:extLst>
          </p:cNvPr>
          <p:cNvSpPr>
            <a:spLocks noGrp="1" noRot="1" noChangeAspect="1" noChangeArrowheads="1"/>
          </p:cNvSpPr>
          <p:nvPr>
            <p:ph type="sldImg"/>
          </p:nvPr>
        </p:nvSpPr>
        <p:spPr bwMode="auto">
          <a:xfrm>
            <a:off x="406400" y="696913"/>
            <a:ext cx="6197600" cy="3486150"/>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5" name="Rectangle 7">
            <a:extLst>
              <a:ext uri="{FF2B5EF4-FFF2-40B4-BE49-F238E27FC236}">
                <a16:creationId xmlns:a16="http://schemas.microsoft.com/office/drawing/2014/main" id="{CE69B16B-5F67-4451-8640-C8148ECFBF86}"/>
              </a:ext>
            </a:extLst>
          </p:cNvPr>
          <p:cNvSpPr>
            <a:spLocks noGrp="1" noChangeArrowheads="1"/>
          </p:cNvSpPr>
          <p:nvPr>
            <p:ph type="body" idx="1"/>
          </p:nvPr>
        </p:nvSpPr>
        <p:spPr bwMode="auto">
          <a:xfrm>
            <a:off x="623147" y="4420632"/>
            <a:ext cx="5842000" cy="42027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207" tIns="45295" rIns="92207" bIns="45295"/>
          <a:lstStyle/>
          <a:p>
            <a:r>
              <a:rPr lang="en-US" altLang="en-US" sz="1100" b="1"/>
              <a:t>Resource Power</a:t>
            </a:r>
            <a:endParaRPr lang="en-US" altLang="en-US" sz="1100"/>
          </a:p>
          <a:p>
            <a:r>
              <a:rPr lang="en-US" altLang="en-US" sz="1100"/>
              <a:t>If you have control over various kinds of resources, then you will be perceived as being powerful.  Resources can be anything that is perceived to be valuable even Car Parking!</a:t>
            </a:r>
          </a:p>
          <a:p>
            <a:r>
              <a:rPr lang="en-US" altLang="en-US" sz="1100" b="1"/>
              <a:t>Information Power</a:t>
            </a:r>
            <a:endParaRPr lang="en-US" altLang="en-US" sz="1100"/>
          </a:p>
          <a:p>
            <a:r>
              <a:rPr lang="en-US" altLang="en-US" sz="1100"/>
              <a:t>Technical information, Information on the organisation’s social system, personal information.</a:t>
            </a:r>
          </a:p>
          <a:p>
            <a:r>
              <a:rPr lang="en-US" altLang="en-US" sz="1100" b="1"/>
              <a:t>Expertise</a:t>
            </a:r>
            <a:endParaRPr lang="en-US" altLang="en-US" sz="1100"/>
          </a:p>
          <a:p>
            <a:r>
              <a:rPr lang="en-US" altLang="en-US" sz="1100"/>
              <a:t>This type of power is gained by having a specialist knowledge or skill in a particular field.</a:t>
            </a:r>
          </a:p>
          <a:p>
            <a:r>
              <a:rPr lang="en-US" altLang="en-US" sz="1100" b="1"/>
              <a:t>Connections</a:t>
            </a:r>
            <a:endParaRPr lang="en-US" altLang="en-US" sz="1100"/>
          </a:p>
          <a:p>
            <a:r>
              <a:rPr lang="en-US" altLang="en-US" sz="1100"/>
              <a:t>If you operate a wide network of influential personal and professional contacts outside as well as inside work you are said ‘to be well connected’.  Remember the old adage ‘It not what you know, but who you know.’</a:t>
            </a:r>
          </a:p>
          <a:p>
            <a:r>
              <a:rPr lang="en-US" altLang="en-US" sz="1100" b="1"/>
              <a:t>Coercive</a:t>
            </a:r>
            <a:endParaRPr lang="en-US" altLang="en-US" sz="1100"/>
          </a:p>
          <a:p>
            <a:r>
              <a:rPr lang="en-US" altLang="en-US" sz="1100"/>
              <a:t>This is the use of power in punishment centred approach - OFF DUTY. Remember to consider context, risk, Non-verbal and verbal communication - the way you say it!</a:t>
            </a:r>
          </a:p>
          <a:p>
            <a:r>
              <a:rPr lang="en-US" altLang="en-US" sz="1100" b="1"/>
              <a:t>Position</a:t>
            </a:r>
            <a:endParaRPr lang="en-US" altLang="en-US" sz="1100"/>
          </a:p>
          <a:p>
            <a:r>
              <a:rPr lang="en-US" altLang="en-US" sz="1100"/>
              <a:t>The most obvious source of power is your formal position, which allows you to get people to do what you want them to do.</a:t>
            </a:r>
          </a:p>
          <a:p>
            <a:r>
              <a:rPr lang="en-US" altLang="en-US" sz="1100" b="1"/>
              <a:t>Personal</a:t>
            </a:r>
            <a:endParaRPr lang="en-US" altLang="en-US" sz="1100"/>
          </a:p>
          <a:p>
            <a:r>
              <a:rPr lang="en-US" altLang="en-US" sz="1100"/>
              <a:t>This type of power comes from making people feel attracted to you as a person.  ‘Charisma’ is the ability not only to make people feel attracted to you  but also to then spur them on to do the things which you want</a:t>
            </a:r>
          </a:p>
        </p:txBody>
      </p:sp>
    </p:spTree>
    <p:extLst>
      <p:ext uri="{BB962C8B-B14F-4D97-AF65-F5344CB8AC3E}">
        <p14:creationId xmlns:p14="http://schemas.microsoft.com/office/powerpoint/2010/main" val="271966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CB0801AE-FADA-49A3-A95E-E3CBE9C2C608}"/>
              </a:ext>
            </a:extLst>
          </p:cNvPr>
          <p:cNvSpPr>
            <a:spLocks noGrp="1" noChangeArrowheads="1"/>
          </p:cNvSpPr>
          <p:nvPr>
            <p:ph type="sldNum" sz="quarter" idx="5"/>
          </p:nvPr>
        </p:nvSpPr>
        <p:spPr>
          <a:ln/>
        </p:spPr>
        <p:txBody>
          <a:bodyPr/>
          <a:lstStyle/>
          <a:p>
            <a:fld id="{C0620E99-B285-47B8-AF2F-526ACEEE8E77}" type="slidenum">
              <a:rPr lang="en-GB" altLang="en-US"/>
              <a:pPr/>
              <a:t>11</a:t>
            </a:fld>
            <a:endParaRPr lang="en-GB" altLang="en-US"/>
          </a:p>
        </p:txBody>
      </p:sp>
      <p:sp>
        <p:nvSpPr>
          <p:cNvPr id="9218" name="Rectangle 2">
            <a:extLst>
              <a:ext uri="{FF2B5EF4-FFF2-40B4-BE49-F238E27FC236}">
                <a16:creationId xmlns:a16="http://schemas.microsoft.com/office/drawing/2014/main" id="{AD274A39-5C1B-4417-B66F-023E38DC7647}"/>
              </a:ext>
            </a:extLst>
          </p:cNvPr>
          <p:cNvSpPr>
            <a:spLocks noChangeArrowheads="1"/>
          </p:cNvSpPr>
          <p:nvPr/>
        </p:nvSpPr>
        <p:spPr bwMode="auto">
          <a:xfrm>
            <a:off x="3972560" y="0"/>
            <a:ext cx="3037840" cy="43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77" tIns="46589" rIns="93177" bIns="46589" anchor="ctr"/>
          <a:lstStyle/>
          <a:p>
            <a:endParaRPr lang="en-US"/>
          </a:p>
        </p:txBody>
      </p:sp>
      <p:sp>
        <p:nvSpPr>
          <p:cNvPr id="9219" name="Rectangle 3">
            <a:extLst>
              <a:ext uri="{FF2B5EF4-FFF2-40B4-BE49-F238E27FC236}">
                <a16:creationId xmlns:a16="http://schemas.microsoft.com/office/drawing/2014/main" id="{D7F6E7E7-975C-48EF-835D-7A12A1E8FD55}"/>
              </a:ext>
            </a:extLst>
          </p:cNvPr>
          <p:cNvSpPr>
            <a:spLocks noChangeArrowheads="1"/>
          </p:cNvSpPr>
          <p:nvPr/>
        </p:nvSpPr>
        <p:spPr bwMode="auto">
          <a:xfrm>
            <a:off x="3972560" y="8841264"/>
            <a:ext cx="3037840" cy="43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7" tIns="45295" rIns="92207" bIns="45295" anchor="b"/>
          <a:lstStyle/>
          <a:p>
            <a:pPr algn="r" eaLnBrk="0" hangingPunct="0"/>
            <a:r>
              <a:rPr lang="en-US" altLang="en-US" sz="1200"/>
              <a:t>15</a:t>
            </a:r>
          </a:p>
        </p:txBody>
      </p:sp>
      <p:sp>
        <p:nvSpPr>
          <p:cNvPr id="9220" name="Rectangle 4">
            <a:extLst>
              <a:ext uri="{FF2B5EF4-FFF2-40B4-BE49-F238E27FC236}">
                <a16:creationId xmlns:a16="http://schemas.microsoft.com/office/drawing/2014/main" id="{0B0869E7-83E5-4924-8BEE-B79C61930839}"/>
              </a:ext>
            </a:extLst>
          </p:cNvPr>
          <p:cNvSpPr>
            <a:spLocks noChangeArrowheads="1"/>
          </p:cNvSpPr>
          <p:nvPr/>
        </p:nvSpPr>
        <p:spPr bwMode="auto">
          <a:xfrm>
            <a:off x="0" y="8841264"/>
            <a:ext cx="3037840" cy="43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77" tIns="46589" rIns="93177" bIns="46589" anchor="ctr"/>
          <a:lstStyle/>
          <a:p>
            <a:endParaRPr lang="en-US"/>
          </a:p>
        </p:txBody>
      </p:sp>
      <p:sp>
        <p:nvSpPr>
          <p:cNvPr id="9221" name="Rectangle 5">
            <a:extLst>
              <a:ext uri="{FF2B5EF4-FFF2-40B4-BE49-F238E27FC236}">
                <a16:creationId xmlns:a16="http://schemas.microsoft.com/office/drawing/2014/main" id="{5C22E14F-410D-4122-B54B-6BDA1C4F5DF1}"/>
              </a:ext>
            </a:extLst>
          </p:cNvPr>
          <p:cNvSpPr>
            <a:spLocks noChangeArrowheads="1"/>
          </p:cNvSpPr>
          <p:nvPr/>
        </p:nvSpPr>
        <p:spPr bwMode="auto">
          <a:xfrm>
            <a:off x="0" y="0"/>
            <a:ext cx="3037840" cy="43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77" tIns="46589" rIns="93177" bIns="46589" anchor="ctr"/>
          <a:lstStyle/>
          <a:p>
            <a:endParaRPr lang="en-US"/>
          </a:p>
        </p:txBody>
      </p:sp>
      <p:sp>
        <p:nvSpPr>
          <p:cNvPr id="9222" name="Rectangle 6">
            <a:extLst>
              <a:ext uri="{FF2B5EF4-FFF2-40B4-BE49-F238E27FC236}">
                <a16:creationId xmlns:a16="http://schemas.microsoft.com/office/drawing/2014/main" id="{92BC2CBC-8C3B-4A53-852F-C8D368F5D6D6}"/>
              </a:ext>
            </a:extLst>
          </p:cNvPr>
          <p:cNvSpPr>
            <a:spLocks noGrp="1" noRot="1" noChangeAspect="1" noChangeArrowheads="1"/>
          </p:cNvSpPr>
          <p:nvPr>
            <p:ph type="sldImg"/>
          </p:nvPr>
        </p:nvSpPr>
        <p:spPr bwMode="auto">
          <a:xfrm>
            <a:off x="406400" y="696913"/>
            <a:ext cx="6197600" cy="3486150"/>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3" name="Rectangle 7">
            <a:extLst>
              <a:ext uri="{FF2B5EF4-FFF2-40B4-BE49-F238E27FC236}">
                <a16:creationId xmlns:a16="http://schemas.microsoft.com/office/drawing/2014/main" id="{2C2B846D-0BC8-4BFB-B786-6A95B29FE73E}"/>
              </a:ext>
            </a:extLst>
          </p:cNvPr>
          <p:cNvSpPr>
            <a:spLocks noGrp="1" noChangeArrowheads="1"/>
          </p:cNvSpPr>
          <p:nvPr>
            <p:ph type="body" idx="1"/>
          </p:nvPr>
        </p:nvSpPr>
        <p:spPr bwMode="auto">
          <a:xfrm>
            <a:off x="934720" y="4415790"/>
            <a:ext cx="514096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207" tIns="45295" rIns="92207" bIns="45295"/>
          <a:lstStyle/>
          <a:p>
            <a:endParaRPr lang="en-US" altLang="en-US"/>
          </a:p>
        </p:txBody>
      </p:sp>
    </p:spTree>
    <p:extLst>
      <p:ext uri="{BB962C8B-B14F-4D97-AF65-F5344CB8AC3E}">
        <p14:creationId xmlns:p14="http://schemas.microsoft.com/office/powerpoint/2010/main" val="1886332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94CE1E77-2195-4507-AE55-1EB8CC7A4DB9}"/>
              </a:ext>
            </a:extLst>
          </p:cNvPr>
          <p:cNvSpPr>
            <a:spLocks noGrp="1" noChangeArrowheads="1"/>
          </p:cNvSpPr>
          <p:nvPr>
            <p:ph type="sldNum" sz="quarter" idx="5"/>
          </p:nvPr>
        </p:nvSpPr>
        <p:spPr>
          <a:ln/>
        </p:spPr>
        <p:txBody>
          <a:bodyPr/>
          <a:lstStyle/>
          <a:p>
            <a:fld id="{476D56C1-B195-4F3E-B462-E4C371BA7B46}" type="slidenum">
              <a:rPr lang="en-GB" altLang="en-US"/>
              <a:pPr/>
              <a:t>12</a:t>
            </a:fld>
            <a:endParaRPr lang="en-GB" altLang="en-US"/>
          </a:p>
        </p:txBody>
      </p:sp>
      <p:sp>
        <p:nvSpPr>
          <p:cNvPr id="11266" name="Rectangle 2">
            <a:extLst>
              <a:ext uri="{FF2B5EF4-FFF2-40B4-BE49-F238E27FC236}">
                <a16:creationId xmlns:a16="http://schemas.microsoft.com/office/drawing/2014/main" id="{B2EAE9A0-F675-474A-9E4E-BAE5C8489CC6}"/>
              </a:ext>
            </a:extLst>
          </p:cNvPr>
          <p:cNvSpPr>
            <a:spLocks noChangeArrowheads="1"/>
          </p:cNvSpPr>
          <p:nvPr/>
        </p:nvSpPr>
        <p:spPr bwMode="auto">
          <a:xfrm>
            <a:off x="3972560" y="0"/>
            <a:ext cx="3037840" cy="43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77" tIns="46589" rIns="93177" bIns="46589" anchor="ctr"/>
          <a:lstStyle/>
          <a:p>
            <a:endParaRPr lang="en-US"/>
          </a:p>
        </p:txBody>
      </p:sp>
      <p:sp>
        <p:nvSpPr>
          <p:cNvPr id="11267" name="Rectangle 3">
            <a:extLst>
              <a:ext uri="{FF2B5EF4-FFF2-40B4-BE49-F238E27FC236}">
                <a16:creationId xmlns:a16="http://schemas.microsoft.com/office/drawing/2014/main" id="{A583C481-706C-40A3-843E-3369798A1495}"/>
              </a:ext>
            </a:extLst>
          </p:cNvPr>
          <p:cNvSpPr>
            <a:spLocks noChangeArrowheads="1"/>
          </p:cNvSpPr>
          <p:nvPr/>
        </p:nvSpPr>
        <p:spPr bwMode="auto">
          <a:xfrm>
            <a:off x="3972560" y="8841264"/>
            <a:ext cx="3037840" cy="43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7" tIns="45295" rIns="92207" bIns="45295" anchor="b"/>
          <a:lstStyle/>
          <a:p>
            <a:pPr algn="r" eaLnBrk="0" hangingPunct="0"/>
            <a:r>
              <a:rPr lang="en-US" altLang="en-US" sz="1200"/>
              <a:t>16</a:t>
            </a:r>
          </a:p>
        </p:txBody>
      </p:sp>
      <p:sp>
        <p:nvSpPr>
          <p:cNvPr id="11268" name="Rectangle 4">
            <a:extLst>
              <a:ext uri="{FF2B5EF4-FFF2-40B4-BE49-F238E27FC236}">
                <a16:creationId xmlns:a16="http://schemas.microsoft.com/office/drawing/2014/main" id="{81764CD2-9FD0-4407-84F4-561E745A31AB}"/>
              </a:ext>
            </a:extLst>
          </p:cNvPr>
          <p:cNvSpPr>
            <a:spLocks noChangeArrowheads="1"/>
          </p:cNvSpPr>
          <p:nvPr/>
        </p:nvSpPr>
        <p:spPr bwMode="auto">
          <a:xfrm>
            <a:off x="0" y="8841264"/>
            <a:ext cx="3037840" cy="43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77" tIns="46589" rIns="93177" bIns="46589" anchor="ctr"/>
          <a:lstStyle/>
          <a:p>
            <a:endParaRPr lang="en-US"/>
          </a:p>
        </p:txBody>
      </p:sp>
      <p:sp>
        <p:nvSpPr>
          <p:cNvPr id="11269" name="Rectangle 5">
            <a:extLst>
              <a:ext uri="{FF2B5EF4-FFF2-40B4-BE49-F238E27FC236}">
                <a16:creationId xmlns:a16="http://schemas.microsoft.com/office/drawing/2014/main" id="{FF9B3DBC-DDF0-43AD-9CFE-6C47C386B701}"/>
              </a:ext>
            </a:extLst>
          </p:cNvPr>
          <p:cNvSpPr>
            <a:spLocks noChangeArrowheads="1"/>
          </p:cNvSpPr>
          <p:nvPr/>
        </p:nvSpPr>
        <p:spPr bwMode="auto">
          <a:xfrm>
            <a:off x="0" y="0"/>
            <a:ext cx="3037840" cy="43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77" tIns="46589" rIns="93177" bIns="46589" anchor="ctr"/>
          <a:lstStyle/>
          <a:p>
            <a:endParaRPr lang="en-US"/>
          </a:p>
        </p:txBody>
      </p:sp>
      <p:sp>
        <p:nvSpPr>
          <p:cNvPr id="11270" name="Rectangle 6">
            <a:extLst>
              <a:ext uri="{FF2B5EF4-FFF2-40B4-BE49-F238E27FC236}">
                <a16:creationId xmlns:a16="http://schemas.microsoft.com/office/drawing/2014/main" id="{7CC36A1C-96D3-42FE-8CED-6ADF52BF1E2E}"/>
              </a:ext>
            </a:extLst>
          </p:cNvPr>
          <p:cNvSpPr>
            <a:spLocks noGrp="1" noRot="1" noChangeAspect="1" noChangeArrowheads="1"/>
          </p:cNvSpPr>
          <p:nvPr>
            <p:ph type="sldImg"/>
          </p:nvPr>
        </p:nvSpPr>
        <p:spPr bwMode="auto">
          <a:xfrm>
            <a:off x="406400" y="696913"/>
            <a:ext cx="6197600" cy="3486150"/>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71" name="Rectangle 7">
            <a:extLst>
              <a:ext uri="{FF2B5EF4-FFF2-40B4-BE49-F238E27FC236}">
                <a16:creationId xmlns:a16="http://schemas.microsoft.com/office/drawing/2014/main" id="{6D889E1D-FF7C-4118-9186-11A079CC3FED}"/>
              </a:ext>
            </a:extLst>
          </p:cNvPr>
          <p:cNvSpPr>
            <a:spLocks noGrp="1" noChangeArrowheads="1"/>
          </p:cNvSpPr>
          <p:nvPr>
            <p:ph type="body" idx="1"/>
          </p:nvPr>
        </p:nvSpPr>
        <p:spPr bwMode="auto">
          <a:xfrm>
            <a:off x="623147" y="4420632"/>
            <a:ext cx="5842000" cy="42027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207" tIns="45295" rIns="92207" bIns="45295"/>
          <a:lstStyle/>
          <a:p>
            <a:r>
              <a:rPr lang="en-US" altLang="en-US" sz="1100" b="1"/>
              <a:t>Contrast</a:t>
            </a:r>
            <a:endParaRPr lang="en-US" altLang="en-US" sz="1100"/>
          </a:p>
          <a:p>
            <a:r>
              <a:rPr lang="en-US" altLang="en-US" sz="1100"/>
              <a:t>When we present a proposal, we should always consider how favourably or unfavourably it will compare in the minds of the target audience.  What has been their previous experience.  Agenda setting and preparation are essential.</a:t>
            </a:r>
          </a:p>
          <a:p>
            <a:r>
              <a:rPr lang="en-US" altLang="en-US" sz="1100" b="1"/>
              <a:t>Commitments &amp; Consistency</a:t>
            </a:r>
            <a:endParaRPr lang="en-US" altLang="en-US" sz="1100"/>
          </a:p>
          <a:p>
            <a:r>
              <a:rPr lang="en-US" altLang="en-US" sz="1100"/>
              <a:t>Withdrawing from previous commitments means acknowledging that our previous thinking was flawed.  Public vacillation will be viewed as indecisive.  We can persuade people to change commitments provided we give them a face saving way out.</a:t>
            </a:r>
          </a:p>
          <a:p>
            <a:r>
              <a:rPr lang="en-US" altLang="en-US" sz="1100" b="1"/>
              <a:t>Scarcity Value</a:t>
            </a:r>
            <a:endParaRPr lang="en-US" altLang="en-US" sz="1100"/>
          </a:p>
          <a:p>
            <a:r>
              <a:rPr lang="en-US" altLang="en-US" sz="1100"/>
              <a:t>Whatever you propose or suggest always make it appear to be highly sought after or scarce in some way.  Scarcity can also apply to pricing as the economists have it price is an indicator of quality!</a:t>
            </a:r>
          </a:p>
          <a:p>
            <a:r>
              <a:rPr lang="en-US" altLang="en-US" sz="1100" b="1"/>
              <a:t>Social Proof</a:t>
            </a:r>
          </a:p>
          <a:p>
            <a:r>
              <a:rPr lang="en-US" altLang="en-US" sz="1100"/>
              <a:t>Many people want to fit in with the general consensus of opinion.  People are more attracted to those similar to themselves.  </a:t>
            </a:r>
          </a:p>
          <a:p>
            <a:r>
              <a:rPr lang="en-US" altLang="en-US" sz="1100" b="1"/>
              <a:t>Linking &amp; Integrating</a:t>
            </a:r>
          </a:p>
          <a:p>
            <a:r>
              <a:rPr lang="en-US" altLang="en-US" sz="1100"/>
              <a:t>People are heavily influenced by and tend to say ‘yes’ to those they know and like.  Social similarity, attractiveness, compliments and flattery, contacts and co-operation, Associations with positive things.</a:t>
            </a:r>
          </a:p>
          <a:p>
            <a:r>
              <a:rPr lang="en-US" altLang="en-US" sz="1100" b="1"/>
              <a:t>Emotion</a:t>
            </a:r>
            <a:endParaRPr lang="en-US" altLang="en-US" sz="1100"/>
          </a:p>
          <a:p>
            <a:r>
              <a:rPr lang="en-US" altLang="en-US" sz="1100"/>
              <a:t>Make an effort to be pleasant!  People are more likely to say yes.  Concealing emotions is vitally important in any negotiation.</a:t>
            </a:r>
            <a:endParaRPr lang="en-US" altLang="en-US"/>
          </a:p>
          <a:p>
            <a:endParaRPr lang="en-US" altLang="en-US"/>
          </a:p>
        </p:txBody>
      </p:sp>
    </p:spTree>
    <p:extLst>
      <p:ext uri="{BB962C8B-B14F-4D97-AF65-F5344CB8AC3E}">
        <p14:creationId xmlns:p14="http://schemas.microsoft.com/office/powerpoint/2010/main" val="1619082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B607FA-AA1D-4841-A19F-030342514B98}" type="datetime1">
              <a:rPr lang="en-US" smtClean="0"/>
              <a:t>02-Jun-18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1400D-7A3D-4E45-8F69-3053AC3015DE}" type="slidenum">
              <a:rPr lang="en-US" smtClean="0"/>
              <a:t>‹#›</a:t>
            </a:fld>
            <a:endParaRPr lang="en-US"/>
          </a:p>
        </p:txBody>
      </p:sp>
    </p:spTree>
    <p:extLst>
      <p:ext uri="{BB962C8B-B14F-4D97-AF65-F5344CB8AC3E}">
        <p14:creationId xmlns:p14="http://schemas.microsoft.com/office/powerpoint/2010/main" val="8065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480C1-5DC2-D24A-91C6-DEBC8218DB96}" type="datetime1">
              <a:rPr lang="en-US" smtClean="0"/>
              <a:t>02-Jun-18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1400D-7A3D-4E45-8F69-3053AC3015DE}" type="slidenum">
              <a:rPr lang="en-US" smtClean="0"/>
              <a:t>‹#›</a:t>
            </a:fld>
            <a:endParaRPr lang="en-US"/>
          </a:p>
        </p:txBody>
      </p:sp>
    </p:spTree>
    <p:extLst>
      <p:ext uri="{BB962C8B-B14F-4D97-AF65-F5344CB8AC3E}">
        <p14:creationId xmlns:p14="http://schemas.microsoft.com/office/powerpoint/2010/main" val="295691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B78261-1159-1D4A-B9A9-69512A9B5C2D}" type="datetime1">
              <a:rPr lang="en-US" smtClean="0"/>
              <a:t>02-Jun-18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1400D-7A3D-4E45-8F69-3053AC3015DE}" type="slidenum">
              <a:rPr lang="en-US" smtClean="0"/>
              <a:t>‹#›</a:t>
            </a:fld>
            <a:endParaRPr lang="en-US"/>
          </a:p>
        </p:txBody>
      </p:sp>
    </p:spTree>
    <p:extLst>
      <p:ext uri="{BB962C8B-B14F-4D97-AF65-F5344CB8AC3E}">
        <p14:creationId xmlns:p14="http://schemas.microsoft.com/office/powerpoint/2010/main" val="2831998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C81F3F-8B08-2A41-8CDF-03C13362E3BA}" type="datetime1">
              <a:rPr lang="en-US" smtClean="0"/>
              <a:t>02-Jun-18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1400D-7A3D-4E45-8F69-3053AC3015DE}" type="slidenum">
              <a:rPr lang="en-US" smtClean="0"/>
              <a:t>‹#›</a:t>
            </a:fld>
            <a:endParaRPr lang="en-US"/>
          </a:p>
        </p:txBody>
      </p:sp>
    </p:spTree>
    <p:extLst>
      <p:ext uri="{BB962C8B-B14F-4D97-AF65-F5344CB8AC3E}">
        <p14:creationId xmlns:p14="http://schemas.microsoft.com/office/powerpoint/2010/main" val="243747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CE44F0-FC13-4145-BA0B-71221D3FA7B4}" type="datetime1">
              <a:rPr lang="en-US" smtClean="0"/>
              <a:t>02-Jun-18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1400D-7A3D-4E45-8F69-3053AC3015DE}" type="slidenum">
              <a:rPr lang="en-US" smtClean="0"/>
              <a:t>‹#›</a:t>
            </a:fld>
            <a:endParaRPr lang="en-US"/>
          </a:p>
        </p:txBody>
      </p:sp>
    </p:spTree>
    <p:extLst>
      <p:ext uri="{BB962C8B-B14F-4D97-AF65-F5344CB8AC3E}">
        <p14:creationId xmlns:p14="http://schemas.microsoft.com/office/powerpoint/2010/main" val="6895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F19E08-CA03-A343-A91A-DA4A1FA7CC72}" type="datetime1">
              <a:rPr lang="en-US" smtClean="0"/>
              <a:t>02-Jun-18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1400D-7A3D-4E45-8F69-3053AC3015DE}" type="slidenum">
              <a:rPr lang="en-US" smtClean="0"/>
              <a:t>‹#›</a:t>
            </a:fld>
            <a:endParaRPr lang="en-US"/>
          </a:p>
        </p:txBody>
      </p:sp>
    </p:spTree>
    <p:extLst>
      <p:ext uri="{BB962C8B-B14F-4D97-AF65-F5344CB8AC3E}">
        <p14:creationId xmlns:p14="http://schemas.microsoft.com/office/powerpoint/2010/main" val="377649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C1B07E-3C93-8D42-BFE4-6CEAB6D8FDF8}" type="datetime1">
              <a:rPr lang="en-US" smtClean="0"/>
              <a:t>02-Jun-18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1400D-7A3D-4E45-8F69-3053AC3015DE}" type="slidenum">
              <a:rPr lang="en-US" smtClean="0"/>
              <a:t>‹#›</a:t>
            </a:fld>
            <a:endParaRPr lang="en-US"/>
          </a:p>
        </p:txBody>
      </p:sp>
    </p:spTree>
    <p:extLst>
      <p:ext uri="{BB962C8B-B14F-4D97-AF65-F5344CB8AC3E}">
        <p14:creationId xmlns:p14="http://schemas.microsoft.com/office/powerpoint/2010/main" val="3628353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732E58-94BF-3C4E-B577-CBF820902F16}" type="datetime1">
              <a:rPr lang="en-US" smtClean="0"/>
              <a:t>02-Jun-18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1400D-7A3D-4E45-8F69-3053AC3015DE}" type="slidenum">
              <a:rPr lang="en-US" smtClean="0"/>
              <a:t>‹#›</a:t>
            </a:fld>
            <a:endParaRPr lang="en-US"/>
          </a:p>
        </p:txBody>
      </p:sp>
    </p:spTree>
    <p:extLst>
      <p:ext uri="{BB962C8B-B14F-4D97-AF65-F5344CB8AC3E}">
        <p14:creationId xmlns:p14="http://schemas.microsoft.com/office/powerpoint/2010/main" val="141439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41F40-6E61-1F4D-B9AC-218CB4AF2E7C}" type="datetime1">
              <a:rPr lang="en-US" smtClean="0"/>
              <a:t>02-Jun-18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1400D-7A3D-4E45-8F69-3053AC3015DE}" type="slidenum">
              <a:rPr lang="en-US" smtClean="0"/>
              <a:t>‹#›</a:t>
            </a:fld>
            <a:endParaRPr lang="en-US"/>
          </a:p>
        </p:txBody>
      </p:sp>
    </p:spTree>
    <p:extLst>
      <p:ext uri="{BB962C8B-B14F-4D97-AF65-F5344CB8AC3E}">
        <p14:creationId xmlns:p14="http://schemas.microsoft.com/office/powerpoint/2010/main" val="371872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BB365D-1D88-0548-8716-D58FF65094E5}" type="datetime1">
              <a:rPr lang="en-US" smtClean="0"/>
              <a:t>02-Jun-18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1400D-7A3D-4E45-8F69-3053AC3015DE}" type="slidenum">
              <a:rPr lang="en-US" smtClean="0"/>
              <a:t>‹#›</a:t>
            </a:fld>
            <a:endParaRPr lang="en-US"/>
          </a:p>
        </p:txBody>
      </p:sp>
    </p:spTree>
    <p:extLst>
      <p:ext uri="{BB962C8B-B14F-4D97-AF65-F5344CB8AC3E}">
        <p14:creationId xmlns:p14="http://schemas.microsoft.com/office/powerpoint/2010/main" val="2879880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79E5B8-E30B-7E49-9276-8E8D526DFAA1}" type="datetime1">
              <a:rPr lang="en-US" smtClean="0"/>
              <a:t>02-Jun-18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1400D-7A3D-4E45-8F69-3053AC3015DE}" type="slidenum">
              <a:rPr lang="en-US" smtClean="0"/>
              <a:t>‹#›</a:t>
            </a:fld>
            <a:endParaRPr lang="en-US"/>
          </a:p>
        </p:txBody>
      </p:sp>
    </p:spTree>
    <p:extLst>
      <p:ext uri="{BB962C8B-B14F-4D97-AF65-F5344CB8AC3E}">
        <p14:creationId xmlns:p14="http://schemas.microsoft.com/office/powerpoint/2010/main" val="2233008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6CC63-2913-E546-A772-73A15101755A}" type="datetime1">
              <a:rPr lang="en-US" smtClean="0"/>
              <a:t>02-Jun-18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1400D-7A3D-4E45-8F69-3053AC3015DE}" type="slidenum">
              <a:rPr lang="en-US" smtClean="0"/>
              <a:t>‹#›</a:t>
            </a:fld>
            <a:endParaRPr lang="en-US"/>
          </a:p>
        </p:txBody>
      </p:sp>
    </p:spTree>
    <p:extLst>
      <p:ext uri="{BB962C8B-B14F-4D97-AF65-F5344CB8AC3E}">
        <p14:creationId xmlns:p14="http://schemas.microsoft.com/office/powerpoint/2010/main" val="10905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F1400D-7A3D-4E45-8F69-3053AC3015DE}" type="slidenum">
              <a:rPr lang="en-US" smtClean="0"/>
              <a:t>1</a:t>
            </a:fld>
            <a:endParaRPr lang="en-US"/>
          </a:p>
        </p:txBody>
      </p:sp>
      <p:sp>
        <p:nvSpPr>
          <p:cNvPr id="5" name="Subtitle 2">
            <a:extLst>
              <a:ext uri="{FF2B5EF4-FFF2-40B4-BE49-F238E27FC236}">
                <a16:creationId xmlns:a16="http://schemas.microsoft.com/office/drawing/2014/main" id="{1596ACED-F1A3-43CB-9B83-79109C2BFC15}"/>
              </a:ext>
            </a:extLst>
          </p:cNvPr>
          <p:cNvSpPr>
            <a:spLocks noGrp="1"/>
          </p:cNvSpPr>
          <p:nvPr>
            <p:ph type="subTitle" idx="1"/>
          </p:nvPr>
        </p:nvSpPr>
        <p:spPr>
          <a:xfrm>
            <a:off x="313766" y="2601119"/>
            <a:ext cx="6023956" cy="1655762"/>
          </a:xfrm>
        </p:spPr>
        <p:txBody>
          <a:bodyPr>
            <a:normAutofit/>
          </a:bodyPr>
          <a:lstStyle/>
          <a:p>
            <a:pPr algn="l"/>
            <a:r>
              <a:rPr lang="en-US" sz="2200" dirty="0">
                <a:solidFill>
                  <a:schemeClr val="accent1">
                    <a:lumMod val="20000"/>
                    <a:lumOff val="80000"/>
                  </a:schemeClr>
                </a:solidFill>
              </a:rPr>
              <a:t>David C Benton PhD RN FRCN FAAN</a:t>
            </a:r>
          </a:p>
          <a:p>
            <a:pPr algn="l"/>
            <a:r>
              <a:rPr lang="en-US" sz="2200" dirty="0">
                <a:solidFill>
                  <a:schemeClr val="accent1">
                    <a:lumMod val="20000"/>
                    <a:lumOff val="80000"/>
                  </a:schemeClr>
                </a:solidFill>
              </a:rPr>
              <a:t>Chief Executive Officer</a:t>
            </a:r>
          </a:p>
        </p:txBody>
      </p:sp>
      <p:sp>
        <p:nvSpPr>
          <p:cNvPr id="6" name="Title 1">
            <a:extLst>
              <a:ext uri="{FF2B5EF4-FFF2-40B4-BE49-F238E27FC236}">
                <a16:creationId xmlns:a16="http://schemas.microsoft.com/office/drawing/2014/main" id="{DD3855B1-D97B-4D5F-B264-39D48A027C78}"/>
              </a:ext>
            </a:extLst>
          </p:cNvPr>
          <p:cNvSpPr>
            <a:spLocks noGrp="1"/>
          </p:cNvSpPr>
          <p:nvPr>
            <p:ph type="ctrTitle"/>
          </p:nvPr>
        </p:nvSpPr>
        <p:spPr>
          <a:xfrm>
            <a:off x="121240" y="1499394"/>
            <a:ext cx="8708994" cy="1101725"/>
          </a:xfrm>
        </p:spPr>
        <p:txBody>
          <a:bodyPr>
            <a:noAutofit/>
          </a:bodyPr>
          <a:lstStyle/>
          <a:p>
            <a:r>
              <a:rPr lang="en-US" sz="3200" b="1" dirty="0">
                <a:solidFill>
                  <a:schemeClr val="accent1">
                    <a:lumMod val="40000"/>
                    <a:lumOff val="60000"/>
                  </a:schemeClr>
                </a:solidFill>
              </a:rPr>
              <a:t>How &amp; Why Should Nurses Engage in Leadership</a:t>
            </a:r>
          </a:p>
        </p:txBody>
      </p:sp>
    </p:spTree>
    <p:extLst>
      <p:ext uri="{BB962C8B-B14F-4D97-AF65-F5344CB8AC3E}">
        <p14:creationId xmlns:p14="http://schemas.microsoft.com/office/powerpoint/2010/main" val="3818720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187FC1D-E912-41A7-A249-D8CD93436807}"/>
              </a:ext>
            </a:extLst>
          </p:cNvPr>
          <p:cNvSpPr>
            <a:spLocks noChangeArrowheads="1"/>
          </p:cNvSpPr>
          <p:nvPr/>
        </p:nvSpPr>
        <p:spPr bwMode="auto">
          <a:xfrm>
            <a:off x="1657350" y="5543550"/>
            <a:ext cx="14287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 name="Rectangle 3">
            <a:extLst>
              <a:ext uri="{FF2B5EF4-FFF2-40B4-BE49-F238E27FC236}">
                <a16:creationId xmlns:a16="http://schemas.microsoft.com/office/drawing/2014/main" id="{4D779046-8C5B-4E93-A28D-B229327C327B}"/>
              </a:ext>
            </a:extLst>
          </p:cNvPr>
          <p:cNvSpPr>
            <a:spLocks noChangeArrowheads="1"/>
          </p:cNvSpPr>
          <p:nvPr/>
        </p:nvSpPr>
        <p:spPr bwMode="auto">
          <a:xfrm>
            <a:off x="3486150" y="5543550"/>
            <a:ext cx="217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Rectangle 4">
            <a:extLst>
              <a:ext uri="{FF2B5EF4-FFF2-40B4-BE49-F238E27FC236}">
                <a16:creationId xmlns:a16="http://schemas.microsoft.com/office/drawing/2014/main" id="{EE4D3FA5-9379-4CE1-B445-E633F633DD5C}"/>
              </a:ext>
            </a:extLst>
          </p:cNvPr>
          <p:cNvSpPr>
            <a:spLocks noGrp="1" noChangeArrowheads="1"/>
          </p:cNvSpPr>
          <p:nvPr>
            <p:ph type="title"/>
          </p:nvPr>
        </p:nvSpPr>
        <p:spPr>
          <a:xfrm>
            <a:off x="1828800" y="1257300"/>
            <a:ext cx="6182139" cy="85725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rtlCol="0" anchor="ctr">
            <a:noAutofit/>
          </a:bodyPr>
          <a:lstStyle/>
          <a:p>
            <a:r>
              <a:rPr lang="en-US" altLang="en-US" b="1" dirty="0"/>
              <a:t>Seven Levers of Power</a:t>
            </a:r>
          </a:p>
        </p:txBody>
      </p:sp>
      <p:sp>
        <p:nvSpPr>
          <p:cNvPr id="6149" name="Rectangle 5">
            <a:extLst>
              <a:ext uri="{FF2B5EF4-FFF2-40B4-BE49-F238E27FC236}">
                <a16:creationId xmlns:a16="http://schemas.microsoft.com/office/drawing/2014/main" id="{FBE47A89-9688-40C3-8737-C8A1A9736C28}"/>
              </a:ext>
            </a:extLst>
          </p:cNvPr>
          <p:cNvSpPr>
            <a:spLocks noGrp="1" noChangeArrowheads="1"/>
          </p:cNvSpPr>
          <p:nvPr>
            <p:ph type="body" idx="1"/>
          </p:nvPr>
        </p:nvSpPr>
        <p:spPr>
          <a:xfrm>
            <a:off x="2571750" y="2343150"/>
            <a:ext cx="4914900" cy="30861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rtlCol="0">
            <a:normAutofit fontScale="85000" lnSpcReduction="20000"/>
          </a:bodyPr>
          <a:lstStyle/>
          <a:p>
            <a:r>
              <a:rPr lang="en-US" altLang="en-US"/>
              <a:t>Resource Power</a:t>
            </a:r>
          </a:p>
          <a:p>
            <a:r>
              <a:rPr lang="en-US" altLang="en-US"/>
              <a:t>Information</a:t>
            </a:r>
          </a:p>
          <a:p>
            <a:r>
              <a:rPr lang="en-US" altLang="en-US"/>
              <a:t>Expertise</a:t>
            </a:r>
          </a:p>
          <a:p>
            <a:r>
              <a:rPr lang="en-US" altLang="en-US"/>
              <a:t>Connections</a:t>
            </a:r>
          </a:p>
          <a:p>
            <a:r>
              <a:rPr lang="en-US" altLang="en-US"/>
              <a:t>Coercion</a:t>
            </a:r>
          </a:p>
          <a:p>
            <a:r>
              <a:rPr lang="en-US" altLang="en-US"/>
              <a:t>Position</a:t>
            </a:r>
          </a:p>
          <a:p>
            <a:r>
              <a:rPr lang="en-US" altLang="en-US"/>
              <a:t>Personal Power</a:t>
            </a:r>
          </a:p>
        </p:txBody>
      </p:sp>
    </p:spTree>
    <p:extLst>
      <p:ext uri="{BB962C8B-B14F-4D97-AF65-F5344CB8AC3E}">
        <p14:creationId xmlns:p14="http://schemas.microsoft.com/office/powerpoint/2010/main" val="365425895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C44F53C-27EC-478C-ADF9-77C4046C75A8}"/>
              </a:ext>
            </a:extLst>
          </p:cNvPr>
          <p:cNvSpPr>
            <a:spLocks noChangeArrowheads="1"/>
          </p:cNvSpPr>
          <p:nvPr/>
        </p:nvSpPr>
        <p:spPr bwMode="auto">
          <a:xfrm>
            <a:off x="1657350" y="5543550"/>
            <a:ext cx="14287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5" name="Rectangle 3">
            <a:extLst>
              <a:ext uri="{FF2B5EF4-FFF2-40B4-BE49-F238E27FC236}">
                <a16:creationId xmlns:a16="http://schemas.microsoft.com/office/drawing/2014/main" id="{373874EF-7CFF-4013-8CF8-8863600CC55C}"/>
              </a:ext>
            </a:extLst>
          </p:cNvPr>
          <p:cNvSpPr>
            <a:spLocks noChangeArrowheads="1"/>
          </p:cNvSpPr>
          <p:nvPr/>
        </p:nvSpPr>
        <p:spPr bwMode="auto">
          <a:xfrm>
            <a:off x="3486150" y="5543550"/>
            <a:ext cx="217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6" name="Rectangle 4">
            <a:extLst>
              <a:ext uri="{FF2B5EF4-FFF2-40B4-BE49-F238E27FC236}">
                <a16:creationId xmlns:a16="http://schemas.microsoft.com/office/drawing/2014/main" id="{23F900B3-20D3-4874-9204-84389043E84F}"/>
              </a:ext>
            </a:extLst>
          </p:cNvPr>
          <p:cNvSpPr>
            <a:spLocks noGrp="1" noChangeArrowheads="1"/>
          </p:cNvSpPr>
          <p:nvPr>
            <p:ph type="title"/>
          </p:nvPr>
        </p:nvSpPr>
        <p:spPr>
          <a:xfrm>
            <a:off x="2286000" y="1200150"/>
            <a:ext cx="4857750" cy="85725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rtlCol="0" anchor="ctr">
            <a:normAutofit/>
          </a:bodyPr>
          <a:lstStyle/>
          <a:p>
            <a:r>
              <a:rPr lang="en-US" altLang="en-US" b="1" dirty="0"/>
              <a:t>What is Influence?</a:t>
            </a:r>
          </a:p>
        </p:txBody>
      </p:sp>
      <p:sp>
        <p:nvSpPr>
          <p:cNvPr id="8197" name="Rectangle 5">
            <a:extLst>
              <a:ext uri="{FF2B5EF4-FFF2-40B4-BE49-F238E27FC236}">
                <a16:creationId xmlns:a16="http://schemas.microsoft.com/office/drawing/2014/main" id="{2888ACD9-5581-4D34-8E93-56C58EF18239}"/>
              </a:ext>
            </a:extLst>
          </p:cNvPr>
          <p:cNvSpPr>
            <a:spLocks noGrp="1" noChangeArrowheads="1"/>
          </p:cNvSpPr>
          <p:nvPr>
            <p:ph type="body" idx="1"/>
          </p:nvPr>
        </p:nvSpPr>
        <p:spPr>
          <a:xfrm>
            <a:off x="2571750" y="2343150"/>
            <a:ext cx="4914900" cy="30861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rtlCol="0">
            <a:normAutofit/>
          </a:bodyPr>
          <a:lstStyle/>
          <a:p>
            <a:endParaRPr lang="en-US" altLang="en-US"/>
          </a:p>
          <a:p>
            <a:endParaRPr lang="en-US" altLang="en-US"/>
          </a:p>
          <a:p>
            <a:endParaRPr lang="en-US" altLang="en-US"/>
          </a:p>
        </p:txBody>
      </p:sp>
      <p:sp>
        <p:nvSpPr>
          <p:cNvPr id="8201" name="Rectangle 9">
            <a:extLst>
              <a:ext uri="{FF2B5EF4-FFF2-40B4-BE49-F238E27FC236}">
                <a16:creationId xmlns:a16="http://schemas.microsoft.com/office/drawing/2014/main" id="{6A2F0952-66C6-4D57-898F-3F4EC761EF91}"/>
              </a:ext>
            </a:extLst>
          </p:cNvPr>
          <p:cNvSpPr>
            <a:spLocks noChangeArrowheads="1"/>
          </p:cNvSpPr>
          <p:nvPr/>
        </p:nvSpPr>
        <p:spPr bwMode="auto">
          <a:xfrm>
            <a:off x="2568179" y="2339580"/>
            <a:ext cx="5215114" cy="2375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pPr eaLnBrk="0" hangingPunct="0"/>
            <a:r>
              <a:rPr lang="en-US" altLang="en-US" sz="1500" i="1"/>
              <a:t>Power is a latent resource which must be </a:t>
            </a:r>
          </a:p>
          <a:p>
            <a:pPr eaLnBrk="0" hangingPunct="0"/>
            <a:r>
              <a:rPr lang="en-US" altLang="en-US" sz="1500" i="1"/>
              <a:t>unleashed by various processes</a:t>
            </a:r>
          </a:p>
          <a:p>
            <a:pPr eaLnBrk="0" hangingPunct="0"/>
            <a:endParaRPr lang="en-US" altLang="en-US" sz="2400" i="1"/>
          </a:p>
          <a:p>
            <a:pPr eaLnBrk="0" hangingPunct="0"/>
            <a:r>
              <a:rPr lang="en-US" altLang="en-US" sz="2400"/>
              <a:t>The key unleashing process is influence, </a:t>
            </a:r>
          </a:p>
          <a:p>
            <a:pPr eaLnBrk="0" hangingPunct="0"/>
            <a:r>
              <a:rPr lang="en-US" altLang="en-US" sz="2400"/>
              <a:t>which uses interpersonal and social skills</a:t>
            </a:r>
          </a:p>
          <a:p>
            <a:pPr eaLnBrk="0" hangingPunct="0"/>
            <a:r>
              <a:rPr lang="en-US" altLang="en-US" sz="2400"/>
              <a:t>to make others voluntarily change their </a:t>
            </a:r>
          </a:p>
          <a:p>
            <a:pPr eaLnBrk="0" hangingPunct="0"/>
            <a:r>
              <a:rPr lang="en-US" altLang="en-US" sz="2400"/>
              <a:t>attitudes</a:t>
            </a:r>
          </a:p>
        </p:txBody>
      </p:sp>
    </p:spTree>
    <p:extLst>
      <p:ext uri="{BB962C8B-B14F-4D97-AF65-F5344CB8AC3E}">
        <p14:creationId xmlns:p14="http://schemas.microsoft.com/office/powerpoint/2010/main" val="298168012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2FBAA62-628F-40C4-AF6D-CF995CD946A5}"/>
              </a:ext>
            </a:extLst>
          </p:cNvPr>
          <p:cNvSpPr>
            <a:spLocks noChangeArrowheads="1"/>
          </p:cNvSpPr>
          <p:nvPr/>
        </p:nvSpPr>
        <p:spPr bwMode="auto">
          <a:xfrm>
            <a:off x="1657350" y="5543550"/>
            <a:ext cx="14287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3" name="Rectangle 3">
            <a:extLst>
              <a:ext uri="{FF2B5EF4-FFF2-40B4-BE49-F238E27FC236}">
                <a16:creationId xmlns:a16="http://schemas.microsoft.com/office/drawing/2014/main" id="{3B9C3DA4-0446-4A90-8963-228B02E2465D}"/>
              </a:ext>
            </a:extLst>
          </p:cNvPr>
          <p:cNvSpPr>
            <a:spLocks noChangeArrowheads="1"/>
          </p:cNvSpPr>
          <p:nvPr/>
        </p:nvSpPr>
        <p:spPr bwMode="auto">
          <a:xfrm>
            <a:off x="3486150" y="5543550"/>
            <a:ext cx="217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4" name="Rectangle 4">
            <a:extLst>
              <a:ext uri="{FF2B5EF4-FFF2-40B4-BE49-F238E27FC236}">
                <a16:creationId xmlns:a16="http://schemas.microsoft.com/office/drawing/2014/main" id="{541E3853-C936-4CEB-A85E-AE22CD39BD2A}"/>
              </a:ext>
            </a:extLst>
          </p:cNvPr>
          <p:cNvSpPr>
            <a:spLocks noGrp="1" noChangeArrowheads="1"/>
          </p:cNvSpPr>
          <p:nvPr>
            <p:ph type="title"/>
          </p:nvPr>
        </p:nvSpPr>
        <p:spPr>
          <a:xfrm>
            <a:off x="2139194" y="1200150"/>
            <a:ext cx="6589551" cy="85725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rtlCol="0" anchor="ctr">
            <a:normAutofit/>
          </a:bodyPr>
          <a:lstStyle/>
          <a:p>
            <a:r>
              <a:rPr lang="en-US" altLang="en-US" b="1" dirty="0"/>
              <a:t>Six Principles of Influence</a:t>
            </a:r>
          </a:p>
        </p:txBody>
      </p:sp>
      <p:sp>
        <p:nvSpPr>
          <p:cNvPr id="10245" name="Rectangle 5">
            <a:extLst>
              <a:ext uri="{FF2B5EF4-FFF2-40B4-BE49-F238E27FC236}">
                <a16:creationId xmlns:a16="http://schemas.microsoft.com/office/drawing/2014/main" id="{18DB0B21-7F0B-4B45-A81C-99F1EB8AB11A}"/>
              </a:ext>
            </a:extLst>
          </p:cNvPr>
          <p:cNvSpPr>
            <a:spLocks noGrp="1" noChangeArrowheads="1"/>
          </p:cNvSpPr>
          <p:nvPr>
            <p:ph type="body" idx="1"/>
          </p:nvPr>
        </p:nvSpPr>
        <p:spPr>
          <a:xfrm>
            <a:off x="2571750" y="2343150"/>
            <a:ext cx="4914900" cy="30861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rtlCol="0">
            <a:normAutofit fontScale="92500" lnSpcReduction="10000"/>
          </a:bodyPr>
          <a:lstStyle/>
          <a:p>
            <a:r>
              <a:rPr lang="en-US" altLang="en-US" dirty="0"/>
              <a:t>Contrast</a:t>
            </a:r>
          </a:p>
          <a:p>
            <a:r>
              <a:rPr lang="en-US" altLang="en-US" dirty="0"/>
              <a:t>Commitment &amp; Consistency</a:t>
            </a:r>
          </a:p>
          <a:p>
            <a:r>
              <a:rPr lang="en-US" altLang="en-US" dirty="0"/>
              <a:t>Scarcity Value</a:t>
            </a:r>
          </a:p>
          <a:p>
            <a:r>
              <a:rPr lang="en-US" altLang="en-US" dirty="0"/>
              <a:t>Social Proof</a:t>
            </a:r>
          </a:p>
          <a:p>
            <a:r>
              <a:rPr lang="en-US" altLang="en-US" dirty="0"/>
              <a:t>Linking &amp; Integrating</a:t>
            </a:r>
          </a:p>
          <a:p>
            <a:r>
              <a:rPr lang="en-US" altLang="en-US" dirty="0"/>
              <a:t>Emotion</a:t>
            </a:r>
          </a:p>
        </p:txBody>
      </p:sp>
      <p:graphicFrame>
        <p:nvGraphicFramePr>
          <p:cNvPr id="10249" name="Object 9">
            <a:hlinkClick r:id="" action="ppaction://ole?verb=0"/>
            <a:extLst>
              <a:ext uri="{FF2B5EF4-FFF2-40B4-BE49-F238E27FC236}">
                <a16:creationId xmlns:a16="http://schemas.microsoft.com/office/drawing/2014/main" id="{656C0939-8416-4F2B-8A43-B779742D948A}"/>
              </a:ext>
            </a:extLst>
          </p:cNvPr>
          <p:cNvGraphicFramePr>
            <a:graphicFrameLocks/>
          </p:cNvGraphicFramePr>
          <p:nvPr>
            <p:extLst/>
          </p:nvPr>
        </p:nvGraphicFramePr>
        <p:xfrm>
          <a:off x="731044" y="1085851"/>
          <a:ext cx="1154906" cy="1766888"/>
        </p:xfrm>
        <a:graphic>
          <a:graphicData uri="http://schemas.openxmlformats.org/presentationml/2006/ole">
            <mc:AlternateContent xmlns:mc="http://schemas.openxmlformats.org/markup-compatibility/2006">
              <mc:Choice xmlns:v="urn:schemas-microsoft-com:vml" Requires="v">
                <p:oleObj spid="_x0000_s2050" name="Clip" r:id="rId4" imgW="1538280" imgH="2354040" progId="MS_ClipArt_Gallery.2">
                  <p:embed/>
                </p:oleObj>
              </mc:Choice>
              <mc:Fallback>
                <p:oleObj name="Clip" r:id="rId4" imgW="1538280" imgH="2354040" progId="MS_ClipArt_Gallery.2">
                  <p:embed/>
                  <p:pic>
                    <p:nvPicPr>
                      <p:cNvPr id="10249" name="Object 9">
                        <a:hlinkClick r:id="" action="ppaction://ole?verb=0"/>
                        <a:extLst>
                          <a:ext uri="{FF2B5EF4-FFF2-40B4-BE49-F238E27FC236}">
                            <a16:creationId xmlns:a16="http://schemas.microsoft.com/office/drawing/2014/main" id="{656C0939-8416-4F2B-8A43-B779742D948A}"/>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044" y="1085851"/>
                        <a:ext cx="1154906"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5370857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2BF8-B2EC-E54C-91F0-7D215377DFDC}"/>
              </a:ext>
            </a:extLst>
          </p:cNvPr>
          <p:cNvSpPr>
            <a:spLocks noGrp="1"/>
          </p:cNvSpPr>
          <p:nvPr>
            <p:ph type="title"/>
          </p:nvPr>
        </p:nvSpPr>
        <p:spPr/>
        <p:txBody>
          <a:bodyPr/>
          <a:lstStyle/>
          <a:p>
            <a:r>
              <a:rPr lang="en-US" dirty="0"/>
              <a:t>Mahatma Gandhi</a:t>
            </a:r>
          </a:p>
        </p:txBody>
      </p:sp>
      <p:sp>
        <p:nvSpPr>
          <p:cNvPr id="3" name="Content Placeholder 2">
            <a:extLst>
              <a:ext uri="{FF2B5EF4-FFF2-40B4-BE49-F238E27FC236}">
                <a16:creationId xmlns:a16="http://schemas.microsoft.com/office/drawing/2014/main" id="{C8F9D2B8-ECA7-5C41-91C1-049C15185F77}"/>
              </a:ext>
            </a:extLst>
          </p:cNvPr>
          <p:cNvSpPr>
            <a:spLocks noGrp="1"/>
          </p:cNvSpPr>
          <p:nvPr>
            <p:ph idx="1"/>
          </p:nvPr>
        </p:nvSpPr>
        <p:spPr>
          <a:xfrm>
            <a:off x="457200" y="1864416"/>
            <a:ext cx="8229600" cy="3160644"/>
          </a:xfrm>
        </p:spPr>
        <p:txBody>
          <a:bodyPr>
            <a:normAutofit fontScale="70000" lnSpcReduction="20000"/>
          </a:bodyPr>
          <a:lstStyle/>
          <a:p>
            <a:r>
              <a:rPr lang="en-US" dirty="0"/>
              <a:t>Keep your thoughts positive because your thoughts become your words.</a:t>
            </a:r>
            <a:br>
              <a:rPr lang="en-US" sz="1300" dirty="0"/>
            </a:br>
            <a:endParaRPr lang="en-US" sz="1300" dirty="0"/>
          </a:p>
          <a:p>
            <a:r>
              <a:rPr lang="en-US" dirty="0"/>
              <a:t>Keep your words positive because your words become your behavior.</a:t>
            </a:r>
            <a:br>
              <a:rPr lang="en-US" sz="1300" dirty="0"/>
            </a:br>
            <a:endParaRPr lang="en-US" sz="1300" dirty="0"/>
          </a:p>
          <a:p>
            <a:r>
              <a:rPr lang="en-US" dirty="0"/>
              <a:t>Keep your behavior positive because your behavior becomes your habits.</a:t>
            </a:r>
            <a:br>
              <a:rPr lang="en-US" sz="1300" dirty="0"/>
            </a:br>
            <a:endParaRPr lang="en-US" sz="1300" dirty="0"/>
          </a:p>
          <a:p>
            <a:r>
              <a:rPr lang="en-US" dirty="0"/>
              <a:t>Keep your habits positive because your habits become your values. </a:t>
            </a:r>
            <a:endParaRPr lang="en-US" sz="1100" dirty="0"/>
          </a:p>
          <a:p>
            <a:pPr marL="0" indent="0">
              <a:buNone/>
            </a:pPr>
            <a:r>
              <a:rPr lang="en-US" sz="1100" dirty="0"/>
              <a:t> </a:t>
            </a:r>
          </a:p>
          <a:p>
            <a:r>
              <a:rPr lang="en-US" dirty="0"/>
              <a:t>Keep your values positive because your values become your destiny.</a:t>
            </a:r>
          </a:p>
        </p:txBody>
      </p:sp>
    </p:spTree>
    <p:extLst>
      <p:ext uri="{BB962C8B-B14F-4D97-AF65-F5344CB8AC3E}">
        <p14:creationId xmlns:p14="http://schemas.microsoft.com/office/powerpoint/2010/main" val="3694196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CE175-6114-4BFB-BCCE-E8F29AB5BCB0}"/>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FFC349C-5A6E-45A9-A8C1-F624CDCEF454}"/>
              </a:ext>
            </a:extLst>
          </p:cNvPr>
          <p:cNvSpPr>
            <a:spLocks noGrp="1"/>
          </p:cNvSpPr>
          <p:nvPr>
            <p:ph idx="1"/>
          </p:nvPr>
        </p:nvSpPr>
        <p:spPr/>
        <p:txBody>
          <a:bodyPr/>
          <a:lstStyle/>
          <a:p>
            <a:pPr lvl="0"/>
            <a:r>
              <a:rPr lang="en-US" sz="2800" b="1" dirty="0"/>
              <a:t>By the end of the session you will be able to: </a:t>
            </a:r>
          </a:p>
          <a:p>
            <a:pPr lvl="1"/>
            <a:r>
              <a:rPr lang="en-US" sz="2400" dirty="0"/>
              <a:t>Discuss why nurses need to be involved in leadership.</a:t>
            </a:r>
            <a:br>
              <a:rPr lang="en-US" sz="2400" dirty="0"/>
            </a:br>
            <a:endParaRPr lang="en-US" sz="2400" dirty="0"/>
          </a:p>
          <a:p>
            <a:pPr lvl="1"/>
            <a:r>
              <a:rPr lang="en-US" sz="2400" dirty="0"/>
              <a:t>Identify current strengths and areas of opportunity for engagement in influencing and shaping our work and policy environment</a:t>
            </a:r>
            <a:br>
              <a:rPr lang="en-US" sz="2400" dirty="0"/>
            </a:br>
            <a:endParaRPr lang="en-US" sz="2400" dirty="0"/>
          </a:p>
          <a:p>
            <a:pPr lvl="1"/>
            <a:r>
              <a:rPr lang="en-US" sz="2400" dirty="0"/>
              <a:t>Describe the sources of power and principles of influence that nurses can use to advance their leadership impact.</a:t>
            </a:r>
          </a:p>
          <a:p>
            <a:endParaRPr lang="en-US" sz="1800" dirty="0"/>
          </a:p>
        </p:txBody>
      </p:sp>
    </p:spTree>
    <p:extLst>
      <p:ext uri="{BB962C8B-B14F-4D97-AF65-F5344CB8AC3E}">
        <p14:creationId xmlns:p14="http://schemas.microsoft.com/office/powerpoint/2010/main" val="1139302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A16E-26E3-4344-A630-0E6F8CD49EAC}"/>
              </a:ext>
            </a:extLst>
          </p:cNvPr>
          <p:cNvSpPr>
            <a:spLocks noGrp="1"/>
          </p:cNvSpPr>
          <p:nvPr>
            <p:ph type="title"/>
          </p:nvPr>
        </p:nvSpPr>
        <p:spPr/>
        <p:txBody>
          <a:bodyPr/>
          <a:lstStyle/>
          <a:p>
            <a:r>
              <a:rPr lang="en-US" dirty="0"/>
              <a:t>My Basic Premise</a:t>
            </a:r>
          </a:p>
        </p:txBody>
      </p:sp>
      <p:sp>
        <p:nvSpPr>
          <p:cNvPr id="3" name="Content Placeholder 2">
            <a:extLst>
              <a:ext uri="{FF2B5EF4-FFF2-40B4-BE49-F238E27FC236}">
                <a16:creationId xmlns:a16="http://schemas.microsoft.com/office/drawing/2014/main" id="{EF1D7186-18E4-447E-9DD9-8F5BE60C773D}"/>
              </a:ext>
            </a:extLst>
          </p:cNvPr>
          <p:cNvSpPr>
            <a:spLocks noGrp="1"/>
          </p:cNvSpPr>
          <p:nvPr>
            <p:ph idx="1"/>
          </p:nvPr>
        </p:nvSpPr>
        <p:spPr>
          <a:xfrm>
            <a:off x="1143000" y="2057402"/>
            <a:ext cx="7543800" cy="1986997"/>
          </a:xfrm>
        </p:spPr>
        <p:txBody>
          <a:bodyPr>
            <a:normAutofit lnSpcReduction="10000"/>
          </a:bodyPr>
          <a:lstStyle/>
          <a:p>
            <a:r>
              <a:rPr lang="en-US" dirty="0"/>
              <a:t>Nursing is the eyes and ears as well as the brain and body of healthcare.  It needs to become the voice and wisdom behind health systems reform</a:t>
            </a:r>
          </a:p>
        </p:txBody>
      </p:sp>
    </p:spTree>
    <p:extLst>
      <p:ext uri="{BB962C8B-B14F-4D97-AF65-F5344CB8AC3E}">
        <p14:creationId xmlns:p14="http://schemas.microsoft.com/office/powerpoint/2010/main" val="245500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56DE4-DEB2-4FE0-9797-24AD2D8A2046}"/>
              </a:ext>
            </a:extLst>
          </p:cNvPr>
          <p:cNvSpPr>
            <a:spLocks noGrp="1"/>
          </p:cNvSpPr>
          <p:nvPr>
            <p:ph type="title"/>
          </p:nvPr>
        </p:nvSpPr>
        <p:spPr/>
        <p:txBody>
          <a:bodyPr/>
          <a:lstStyle/>
          <a:p>
            <a:r>
              <a:rPr lang="en-US" dirty="0"/>
              <a:t>Why?</a:t>
            </a: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892291" y="1492251"/>
            <a:ext cx="5460049" cy="409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55312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09" y="1470800"/>
            <a:ext cx="3332615" cy="685800"/>
          </a:xfrm>
        </p:spPr>
        <p:txBody>
          <a:bodyPr>
            <a:normAutofit fontScale="90000"/>
          </a:bodyPr>
          <a:lstStyle/>
          <a:p>
            <a:r>
              <a:rPr lang="en-US" dirty="0"/>
              <a:t>Seeing the </a:t>
            </a:r>
            <a:br>
              <a:rPr lang="en-US" dirty="0"/>
            </a:br>
            <a:r>
              <a:rPr lang="en-US" dirty="0"/>
              <a:t>World Differently</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9120" y="1470801"/>
            <a:ext cx="4893673" cy="3867341"/>
          </a:xfrm>
        </p:spPr>
      </p:pic>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000408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08" y="1470800"/>
            <a:ext cx="3359118" cy="685800"/>
          </a:xfrm>
        </p:spPr>
        <p:txBody>
          <a:bodyPr>
            <a:normAutofit fontScale="90000"/>
          </a:bodyPr>
          <a:lstStyle/>
          <a:p>
            <a:r>
              <a:rPr lang="en-US" dirty="0"/>
              <a:t>Seeing the </a:t>
            </a:r>
            <a:br>
              <a:rPr lang="en-US" dirty="0"/>
            </a:br>
            <a:r>
              <a:rPr lang="en-US" dirty="0"/>
              <a:t>World Differently</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a:off x="3359120" y="1470801"/>
            <a:ext cx="4893673" cy="3867341"/>
          </a:xfrm>
        </p:spPr>
      </p:pic>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10498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869070" y="2019577"/>
          <a:ext cx="4737261" cy="3289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6909552" y="2019577"/>
            <a:ext cx="1720384" cy="330504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p:cNvSpPr/>
          <p:nvPr/>
        </p:nvSpPr>
        <p:spPr>
          <a:xfrm>
            <a:off x="7391466" y="2018229"/>
            <a:ext cx="1320501" cy="3306159"/>
          </a:xfrm>
          <a:custGeom>
            <a:avLst/>
            <a:gdLst>
              <a:gd name="connsiteX0" fmla="*/ 1268627 w 2034746"/>
              <a:gd name="connsiteY0" fmla="*/ 0 h 5420498"/>
              <a:gd name="connsiteX1" fmla="*/ 2034746 w 2034746"/>
              <a:gd name="connsiteY1" fmla="*/ 0 h 5420498"/>
              <a:gd name="connsiteX2" fmla="*/ 2034746 w 2034746"/>
              <a:gd name="connsiteY2" fmla="*/ 5420498 h 5420498"/>
              <a:gd name="connsiteX3" fmla="*/ 0 w 2034746"/>
              <a:gd name="connsiteY3" fmla="*/ 5412260 h 5420498"/>
              <a:gd name="connsiteX4" fmla="*/ 1268627 w 2034746"/>
              <a:gd name="connsiteY4" fmla="*/ 0 h 542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746" h="5420498">
                <a:moveTo>
                  <a:pt x="1268627" y="0"/>
                </a:moveTo>
                <a:lnTo>
                  <a:pt x="2034746" y="0"/>
                </a:lnTo>
                <a:lnTo>
                  <a:pt x="2034746" y="5420498"/>
                </a:lnTo>
                <a:lnTo>
                  <a:pt x="0" y="5412260"/>
                </a:lnTo>
                <a:lnTo>
                  <a:pt x="1268627"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25054" y="2098548"/>
            <a:ext cx="722856" cy="307777"/>
          </a:xfrm>
          <a:prstGeom prst="rect">
            <a:avLst/>
          </a:prstGeom>
          <a:solidFill>
            <a:schemeClr val="bg1"/>
          </a:solidFill>
        </p:spPr>
        <p:txBody>
          <a:bodyPr wrap="square" rtlCol="0">
            <a:spAutoFit/>
          </a:bodyPr>
          <a:lstStyle/>
          <a:p>
            <a:r>
              <a:rPr lang="en-US" sz="1400" dirty="0"/>
              <a:t>Politics</a:t>
            </a:r>
          </a:p>
        </p:txBody>
      </p:sp>
      <p:sp>
        <p:nvSpPr>
          <p:cNvPr id="7" name="TextBox 6"/>
          <p:cNvSpPr txBox="1"/>
          <p:nvPr/>
        </p:nvSpPr>
        <p:spPr>
          <a:xfrm>
            <a:off x="7520328" y="4896261"/>
            <a:ext cx="1109609" cy="307777"/>
          </a:xfrm>
          <a:prstGeom prst="rect">
            <a:avLst/>
          </a:prstGeom>
          <a:solidFill>
            <a:schemeClr val="bg1"/>
          </a:solidFill>
        </p:spPr>
        <p:txBody>
          <a:bodyPr wrap="square" rtlCol="0">
            <a:spAutoFit/>
          </a:bodyPr>
          <a:lstStyle/>
          <a:p>
            <a:r>
              <a:rPr lang="en-US" sz="1400" dirty="0"/>
              <a:t>Pragmatism</a:t>
            </a:r>
          </a:p>
        </p:txBody>
      </p:sp>
      <p:sp>
        <p:nvSpPr>
          <p:cNvPr id="8" name="Title 7"/>
          <p:cNvSpPr>
            <a:spLocks noGrp="1"/>
          </p:cNvSpPr>
          <p:nvPr>
            <p:ph type="title"/>
          </p:nvPr>
        </p:nvSpPr>
        <p:spPr>
          <a:xfrm>
            <a:off x="628650" y="1131096"/>
            <a:ext cx="7886700" cy="736731"/>
          </a:xfrm>
        </p:spPr>
        <p:txBody>
          <a:bodyPr>
            <a:normAutofit fontScale="90000"/>
          </a:bodyPr>
          <a:lstStyle/>
          <a:p>
            <a:r>
              <a:rPr lang="en-US" dirty="0"/>
              <a:t>Assessing the Leadership Landscape</a:t>
            </a:r>
          </a:p>
        </p:txBody>
      </p:sp>
    </p:spTree>
    <p:extLst>
      <p:ext uri="{BB962C8B-B14F-4D97-AF65-F5344CB8AC3E}">
        <p14:creationId xmlns:p14="http://schemas.microsoft.com/office/powerpoint/2010/main" val="4144694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56DE4-DEB2-4FE0-9797-24AD2D8A2046}"/>
              </a:ext>
            </a:extLst>
          </p:cNvPr>
          <p:cNvSpPr>
            <a:spLocks noGrp="1"/>
          </p:cNvSpPr>
          <p:nvPr>
            <p:ph type="title"/>
          </p:nvPr>
        </p:nvSpPr>
        <p:spPr>
          <a:xfrm>
            <a:off x="457200" y="1063625"/>
            <a:ext cx="3485322" cy="857250"/>
          </a:xfrm>
        </p:spPr>
        <p:txBody>
          <a:bodyPr/>
          <a:lstStyle/>
          <a:p>
            <a:r>
              <a:rPr lang="en-US" dirty="0"/>
              <a:t>How?</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2291" y="1492251"/>
            <a:ext cx="5460049" cy="4095037"/>
          </a:xfrm>
        </p:spPr>
      </p:pic>
    </p:spTree>
    <p:extLst>
      <p:ext uri="{BB962C8B-B14F-4D97-AF65-F5344CB8AC3E}">
        <p14:creationId xmlns:p14="http://schemas.microsoft.com/office/powerpoint/2010/main" val="2310719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ADF83E1-FCB3-4EA6-915F-48E00BA4E607}"/>
              </a:ext>
            </a:extLst>
          </p:cNvPr>
          <p:cNvSpPr>
            <a:spLocks noChangeArrowheads="1"/>
          </p:cNvSpPr>
          <p:nvPr/>
        </p:nvSpPr>
        <p:spPr bwMode="auto">
          <a:xfrm>
            <a:off x="1657350" y="5543550"/>
            <a:ext cx="14287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Rectangle 3">
            <a:extLst>
              <a:ext uri="{FF2B5EF4-FFF2-40B4-BE49-F238E27FC236}">
                <a16:creationId xmlns:a16="http://schemas.microsoft.com/office/drawing/2014/main" id="{CB7483B6-5A6E-4E7A-B6F7-D77BC7A24C50}"/>
              </a:ext>
            </a:extLst>
          </p:cNvPr>
          <p:cNvSpPr>
            <a:spLocks noChangeArrowheads="1"/>
          </p:cNvSpPr>
          <p:nvPr/>
        </p:nvSpPr>
        <p:spPr bwMode="auto">
          <a:xfrm>
            <a:off x="3486150" y="5543550"/>
            <a:ext cx="217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Rectangle 4">
            <a:extLst>
              <a:ext uri="{FF2B5EF4-FFF2-40B4-BE49-F238E27FC236}">
                <a16:creationId xmlns:a16="http://schemas.microsoft.com/office/drawing/2014/main" id="{BF99579A-70F9-4C45-B2C6-A329AFD869FC}"/>
              </a:ext>
            </a:extLst>
          </p:cNvPr>
          <p:cNvSpPr>
            <a:spLocks noGrp="1" noChangeArrowheads="1"/>
          </p:cNvSpPr>
          <p:nvPr>
            <p:ph type="title"/>
          </p:nvPr>
        </p:nvSpPr>
        <p:spPr>
          <a:xfrm>
            <a:off x="1714500" y="1314450"/>
            <a:ext cx="4857750" cy="85725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rtlCol="0" anchor="ctr">
            <a:normAutofit/>
          </a:bodyPr>
          <a:lstStyle/>
          <a:p>
            <a:r>
              <a:rPr lang="en-US" altLang="en-US" b="1" dirty="0"/>
              <a:t>What is Power?</a:t>
            </a:r>
          </a:p>
        </p:txBody>
      </p:sp>
      <p:sp>
        <p:nvSpPr>
          <p:cNvPr id="3077" name="Rectangle 5">
            <a:extLst>
              <a:ext uri="{FF2B5EF4-FFF2-40B4-BE49-F238E27FC236}">
                <a16:creationId xmlns:a16="http://schemas.microsoft.com/office/drawing/2014/main" id="{3F703B32-0220-471E-927F-C01F6D4CCA91}"/>
              </a:ext>
            </a:extLst>
          </p:cNvPr>
          <p:cNvSpPr>
            <a:spLocks noGrp="1" noChangeArrowheads="1"/>
          </p:cNvSpPr>
          <p:nvPr>
            <p:ph type="body" idx="1"/>
          </p:nvPr>
        </p:nvSpPr>
        <p:spPr>
          <a:xfrm>
            <a:off x="2571750" y="2343150"/>
            <a:ext cx="4914900" cy="30861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rtlCol="0">
            <a:normAutofit/>
          </a:bodyPr>
          <a:lstStyle/>
          <a:p>
            <a:endParaRPr lang="en-US" altLang="en-US"/>
          </a:p>
          <a:p>
            <a:endParaRPr lang="en-US" altLang="en-US"/>
          </a:p>
          <a:p>
            <a:endParaRPr lang="en-US" altLang="en-US"/>
          </a:p>
        </p:txBody>
      </p:sp>
      <p:sp>
        <p:nvSpPr>
          <p:cNvPr id="3081" name="Rectangle 9">
            <a:extLst>
              <a:ext uri="{FF2B5EF4-FFF2-40B4-BE49-F238E27FC236}">
                <a16:creationId xmlns:a16="http://schemas.microsoft.com/office/drawing/2014/main" id="{9046656C-8823-43AD-9010-EB3D31F33E92}"/>
              </a:ext>
            </a:extLst>
          </p:cNvPr>
          <p:cNvSpPr>
            <a:spLocks noChangeArrowheads="1"/>
          </p:cNvSpPr>
          <p:nvPr/>
        </p:nvSpPr>
        <p:spPr bwMode="auto">
          <a:xfrm>
            <a:off x="2853929" y="2625330"/>
            <a:ext cx="4794358" cy="191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pPr eaLnBrk="0" hangingPunct="0"/>
            <a:r>
              <a:rPr lang="en-US" altLang="en-US" sz="2400" dirty="0"/>
              <a:t>Power is the potential to influence </a:t>
            </a:r>
          </a:p>
          <a:p>
            <a:pPr eaLnBrk="0" hangingPunct="0"/>
            <a:r>
              <a:rPr lang="en-US" altLang="en-US" sz="2400" dirty="0"/>
              <a:t>and get things done in </a:t>
            </a:r>
            <a:r>
              <a:rPr lang="en-US" altLang="en-US" sz="2400" dirty="0" err="1"/>
              <a:t>organisations</a:t>
            </a:r>
            <a:r>
              <a:rPr lang="en-US" altLang="en-US" sz="2400" dirty="0"/>
              <a:t>. </a:t>
            </a:r>
          </a:p>
          <a:p>
            <a:pPr eaLnBrk="0" hangingPunct="0"/>
            <a:r>
              <a:rPr lang="en-US" altLang="en-US" sz="2400" dirty="0"/>
              <a:t> </a:t>
            </a:r>
          </a:p>
          <a:p>
            <a:pPr eaLnBrk="0" hangingPunct="0"/>
            <a:r>
              <a:rPr lang="en-US" altLang="en-US" sz="2400" dirty="0"/>
              <a:t>It is a latent resource which must be </a:t>
            </a:r>
          </a:p>
          <a:p>
            <a:pPr eaLnBrk="0" hangingPunct="0"/>
            <a:r>
              <a:rPr lang="en-US" altLang="en-US" sz="2400" dirty="0"/>
              <a:t>unleashed by various processes</a:t>
            </a:r>
          </a:p>
        </p:txBody>
      </p:sp>
      <p:graphicFrame>
        <p:nvGraphicFramePr>
          <p:cNvPr id="3082" name="Object 10">
            <a:hlinkClick r:id="" action="ppaction://ole?verb=0"/>
            <a:extLst>
              <a:ext uri="{FF2B5EF4-FFF2-40B4-BE49-F238E27FC236}">
                <a16:creationId xmlns:a16="http://schemas.microsoft.com/office/drawing/2014/main" id="{FF1E5BA3-A12D-4499-82DF-519A776CAA71}"/>
              </a:ext>
            </a:extLst>
          </p:cNvPr>
          <p:cNvGraphicFramePr>
            <a:graphicFrameLocks/>
          </p:cNvGraphicFramePr>
          <p:nvPr>
            <p:extLst/>
          </p:nvPr>
        </p:nvGraphicFramePr>
        <p:xfrm>
          <a:off x="107155" y="1036250"/>
          <a:ext cx="1549004" cy="1694260"/>
        </p:xfrm>
        <a:graphic>
          <a:graphicData uri="http://schemas.openxmlformats.org/presentationml/2006/ole">
            <mc:AlternateContent xmlns:mc="http://schemas.openxmlformats.org/markup-compatibility/2006">
              <mc:Choice xmlns:v="urn:schemas-microsoft-com:vml" Requires="v">
                <p:oleObj spid="_x0000_s1026" name="Clip" r:id="rId4" imgW="2063520" imgH="2257200" progId="MS_ClipArt_Gallery.2">
                  <p:embed/>
                </p:oleObj>
              </mc:Choice>
              <mc:Fallback>
                <p:oleObj name="Clip" r:id="rId4" imgW="2063520" imgH="2257200" progId="MS_ClipArt_Gallery.2">
                  <p:embed/>
                  <p:pic>
                    <p:nvPicPr>
                      <p:cNvPr id="3082" name="Object 10">
                        <a:hlinkClick r:id="" action="ppaction://ole?verb=0"/>
                        <a:extLst>
                          <a:ext uri="{FF2B5EF4-FFF2-40B4-BE49-F238E27FC236}">
                            <a16:creationId xmlns:a16="http://schemas.microsoft.com/office/drawing/2014/main" id="{FF1E5BA3-A12D-4499-82DF-519A776CAA7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5" y="1036250"/>
                        <a:ext cx="1549004" cy="169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56585787"/>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1558</TotalTime>
  <Words>642</Words>
  <Application>Microsoft Office PowerPoint</Application>
  <PresentationFormat>On-screen Show (4:3)</PresentationFormat>
  <Paragraphs>93</Paragraphs>
  <Slides>13</Slides>
  <Notes>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7" baseType="lpstr">
      <vt:lpstr>Arial</vt:lpstr>
      <vt:lpstr>Calibri</vt:lpstr>
      <vt:lpstr>Office Theme</vt:lpstr>
      <vt:lpstr>Clip</vt:lpstr>
      <vt:lpstr>How &amp; Why Should Nurses Engage in Leadership</vt:lpstr>
      <vt:lpstr>Learning Objectives</vt:lpstr>
      <vt:lpstr>My Basic Premise</vt:lpstr>
      <vt:lpstr>Why?</vt:lpstr>
      <vt:lpstr>Seeing the  World Differently</vt:lpstr>
      <vt:lpstr>Seeing the  World Differently</vt:lpstr>
      <vt:lpstr>Assessing the Leadership Landscape</vt:lpstr>
      <vt:lpstr>How?</vt:lpstr>
      <vt:lpstr>What is Power?</vt:lpstr>
      <vt:lpstr>Seven Levers of Power</vt:lpstr>
      <vt:lpstr>What is Influence?</vt:lpstr>
      <vt:lpstr>Six Principles of Influence</vt:lpstr>
      <vt:lpstr>Mahatma Gandhi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Kalona Rego</dc:creator>
  <cp:lastModifiedBy>David Benton</cp:lastModifiedBy>
  <cp:revision>86</cp:revision>
  <cp:lastPrinted>2016-04-12T15:07:06Z</cp:lastPrinted>
  <dcterms:created xsi:type="dcterms:W3CDTF">2014-06-06T18:08:01Z</dcterms:created>
  <dcterms:modified xsi:type="dcterms:W3CDTF">2018-06-02T21:09:21Z</dcterms:modified>
</cp:coreProperties>
</file>